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23"/>
  </p:notesMasterIdLst>
  <p:sldIdLst>
    <p:sldId id="573" r:id="rId2"/>
    <p:sldId id="707" r:id="rId3"/>
    <p:sldId id="708" r:id="rId4"/>
    <p:sldId id="836" r:id="rId5"/>
    <p:sldId id="720" r:id="rId6"/>
    <p:sldId id="706" r:id="rId7"/>
    <p:sldId id="839" r:id="rId8"/>
    <p:sldId id="814" r:id="rId9"/>
    <p:sldId id="815" r:id="rId10"/>
    <p:sldId id="816" r:id="rId11"/>
    <p:sldId id="736" r:id="rId12"/>
    <p:sldId id="821" r:id="rId13"/>
    <p:sldId id="822" r:id="rId14"/>
    <p:sldId id="837" r:id="rId15"/>
    <p:sldId id="813" r:id="rId16"/>
    <p:sldId id="819" r:id="rId17"/>
    <p:sldId id="818" r:id="rId18"/>
    <p:sldId id="838" r:id="rId19"/>
    <p:sldId id="728" r:id="rId20"/>
    <p:sldId id="840" r:id="rId21"/>
    <p:sldId id="809"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3366FF"/>
    <a:srgbClr val="6699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77778" autoAdjust="0"/>
  </p:normalViewPr>
  <p:slideViewPr>
    <p:cSldViewPr>
      <p:cViewPr varScale="1">
        <p:scale>
          <a:sx n="71" d="100"/>
          <a:sy n="71" d="100"/>
        </p:scale>
        <p:origin x="-1656" y="-104"/>
      </p:cViewPr>
      <p:guideLst>
        <p:guide orient="horz" pos="2160"/>
        <p:guide pos="2880"/>
      </p:guideLst>
    </p:cSldViewPr>
  </p:slideViewPr>
  <p:notesTextViewPr>
    <p:cViewPr>
      <p:scale>
        <a:sx n="100" d="100"/>
        <a:sy n="100" d="100"/>
      </p:scale>
      <p:origin x="0" y="0"/>
    </p:cViewPr>
  </p:notesTextViewPr>
  <p:sorterViewPr>
    <p:cViewPr>
      <p:scale>
        <a:sx n="106" d="100"/>
        <a:sy n="106" d="100"/>
      </p:scale>
      <p:origin x="0" y="4352"/>
    </p:cViewPr>
  </p:sorterViewPr>
  <p:notesViewPr>
    <p:cSldViewPr>
      <p:cViewPr varScale="1">
        <p:scale>
          <a:sx n="56" d="100"/>
          <a:sy n="56" d="100"/>
        </p:scale>
        <p:origin x="-248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png"/><Relationship Id="rId3" Type="http://schemas.openxmlformats.org/officeDocument/2006/relationships/image" Target="../media/image5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7CD4D8D-D14E-457A-9E26-27AC1563CEF6}" type="datetimeFigureOut">
              <a:rPr lang="en-GB"/>
              <a:pPr>
                <a:defRPr/>
              </a:pPr>
              <a:t>20/06/2012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400B94F-BD2E-4480-8460-9C7E5D7030A6}" type="slidenum">
              <a:rPr lang="en-GB"/>
              <a:pPr>
                <a:defRPr/>
              </a:pPr>
              <a:t>‹#›</a:t>
            </a:fld>
            <a:endParaRPr lang="en-GB"/>
          </a:p>
        </p:txBody>
      </p:sp>
    </p:spTree>
    <p:extLst>
      <p:ext uri="{BB962C8B-B14F-4D97-AF65-F5344CB8AC3E}">
        <p14:creationId xmlns:p14="http://schemas.microsoft.com/office/powerpoint/2010/main" val="23859813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i="0" kern="1200" dirty="0" smtClean="0">
                <a:solidFill>
                  <a:schemeClr val="tx1"/>
                </a:solidFill>
                <a:effectLst/>
                <a:latin typeface="+mn-lt"/>
                <a:ea typeface="+mn-ea"/>
                <a:cs typeface="+mn-cs"/>
              </a:rPr>
              <a:t>My talk from the Sound Software workshop at Queen Mary University London on Monday 18</a:t>
            </a:r>
            <a:r>
              <a:rPr lang="en-GB" sz="1200" i="0" kern="1200" baseline="30000" dirty="0" smtClean="0">
                <a:solidFill>
                  <a:schemeClr val="tx1"/>
                </a:solidFill>
                <a:effectLst/>
                <a:latin typeface="+mn-lt"/>
                <a:ea typeface="+mn-ea"/>
                <a:cs typeface="+mn-cs"/>
              </a:rPr>
              <a:t>th</a:t>
            </a:r>
            <a:r>
              <a:rPr lang="en-GB" sz="1200" i="0" kern="1200" dirty="0" smtClean="0">
                <a:solidFill>
                  <a:schemeClr val="tx1"/>
                </a:solidFill>
                <a:effectLst/>
                <a:latin typeface="+mn-lt"/>
                <a:ea typeface="+mn-ea"/>
                <a:cs typeface="+mn-cs"/>
              </a:rPr>
              <a:t> – talking with domain-specific software experts about the scholarly record and how they might apply their sound software thinking to the greater challenge of </a:t>
            </a:r>
            <a:r>
              <a:rPr lang="en-GB" sz="1200" i="0" kern="1200" dirty="0" err="1" smtClean="0">
                <a:solidFill>
                  <a:schemeClr val="tx1"/>
                </a:solidFill>
                <a:effectLst/>
                <a:latin typeface="+mn-lt"/>
                <a:ea typeface="+mn-ea"/>
                <a:cs typeface="+mn-cs"/>
              </a:rPr>
              <a:t>reconstructable</a:t>
            </a:r>
            <a:r>
              <a:rPr lang="en-GB" sz="1200" i="0" kern="1200" dirty="0" smtClean="0">
                <a:solidFill>
                  <a:schemeClr val="tx1"/>
                </a:solidFill>
                <a:effectLst/>
                <a:latin typeface="+mn-lt"/>
                <a:ea typeface="+mn-ea"/>
                <a:cs typeface="+mn-cs"/>
              </a:rPr>
              <a:t> research.</a:t>
            </a:r>
          </a:p>
          <a:p>
            <a:endParaRPr lang="en-US" i="0" dirty="0"/>
          </a:p>
        </p:txBody>
      </p:sp>
      <p:sp>
        <p:nvSpPr>
          <p:cNvPr id="4" name="Slide Number Placeholder 3"/>
          <p:cNvSpPr>
            <a:spLocks noGrp="1"/>
          </p:cNvSpPr>
          <p:nvPr>
            <p:ph type="sldNum" sz="quarter" idx="10"/>
          </p:nvPr>
        </p:nvSpPr>
        <p:spPr/>
        <p:txBody>
          <a:bodyPr/>
          <a:lstStyle/>
          <a:p>
            <a:pPr>
              <a:defRPr/>
            </a:pPr>
            <a:fld id="{E400B94F-BD2E-4480-8460-9C7E5D7030A6}" type="slidenum">
              <a:rPr lang="en-GB" smtClean="0"/>
              <a:pPr>
                <a:defRPr/>
              </a:pPr>
              <a:t>1</a:t>
            </a:fld>
            <a:endParaRPr lang="en-GB"/>
          </a:p>
        </p:txBody>
      </p:sp>
    </p:spTree>
    <p:extLst>
      <p:ext uri="{BB962C8B-B14F-4D97-AF65-F5344CB8AC3E}">
        <p14:creationId xmlns:p14="http://schemas.microsoft.com/office/powerpoint/2010/main" val="1426215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r>
              <a:rPr lang="en-GB" sz="1200" kern="1200" dirty="0" smtClean="0">
                <a:solidFill>
                  <a:schemeClr val="tx1"/>
                </a:solidFill>
                <a:effectLst/>
                <a:latin typeface="+mn-lt"/>
                <a:ea typeface="+mn-ea"/>
                <a:cs typeface="+mn-cs"/>
              </a:rPr>
              <a:t>We’ve learned that what people want to share isn’t just the workflow but the associated artefacts – slides, papers, data – and this has enabled us to reflect on the assemblies to be shared in future scholarly communication; i.e. it’s a kind of social experiment to see what are the digital artefacts that people wish to share and publish, to drop into the tooling of digital research. </a:t>
            </a:r>
            <a:endParaRPr lang="en-GB" dirty="0">
              <a:latin typeface="Calibri" charset="0"/>
            </a:endParaRP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A13965-7C24-0249-81CD-1C447EC45A8C}" type="slidenum">
              <a:rPr lang="en-GB"/>
              <a:pPr fontAlgn="base">
                <a:spcBef>
                  <a:spcPct val="0"/>
                </a:spcBef>
                <a:spcAft>
                  <a:spcPct val="0"/>
                </a:spcAft>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4" name="Slide Number Placeholder 3"/>
          <p:cNvSpPr>
            <a:spLocks noGrp="1"/>
          </p:cNvSpPr>
          <p:nvPr>
            <p:ph type="sldNum" sz="quarter" idx="5"/>
          </p:nvPr>
        </p:nvSpPr>
        <p:spPr/>
        <p:txBody>
          <a:bodyPr/>
          <a:lstStyle/>
          <a:p>
            <a:pPr>
              <a:defRPr/>
            </a:pPr>
            <a:fld id="{02235651-607F-40DB-A388-35EED71AB42B}" type="slidenum">
              <a:rPr lang="en-GB"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From this we’ve defined the notion of “Research Objects”, which are reusable, </a:t>
            </a:r>
            <a:r>
              <a:rPr lang="en-GB" sz="1200" kern="1200" dirty="0" err="1" smtClean="0">
                <a:solidFill>
                  <a:schemeClr val="tx1"/>
                </a:solidFill>
                <a:effectLst/>
                <a:latin typeface="+mn-lt"/>
                <a:ea typeface="+mn-ea"/>
                <a:cs typeface="+mn-cs"/>
              </a:rPr>
              <a:t>repurposeable</a:t>
            </a:r>
            <a:r>
              <a:rPr lang="en-GB" sz="1200" kern="1200" dirty="0" smtClean="0">
                <a:solidFill>
                  <a:schemeClr val="tx1"/>
                </a:solidFill>
                <a:effectLst/>
                <a:latin typeface="+mn-lt"/>
                <a:ea typeface="+mn-ea"/>
                <a:cs typeface="+mn-cs"/>
              </a:rPr>
              <a:t>, repeatable, reproducible, </a:t>
            </a:r>
            <a:r>
              <a:rPr lang="en-GB" sz="1200" kern="1200" dirty="0" err="1" smtClean="0">
                <a:solidFill>
                  <a:schemeClr val="tx1"/>
                </a:solidFill>
                <a:effectLst/>
                <a:latin typeface="+mn-lt"/>
                <a:ea typeface="+mn-ea"/>
                <a:cs typeface="+mn-cs"/>
              </a:rPr>
              <a:t>replayable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referenceable</a:t>
            </a:r>
            <a:r>
              <a:rPr lang="en-GB" sz="1200" kern="1200" dirty="0" smtClean="0">
                <a:solidFill>
                  <a:schemeClr val="tx1"/>
                </a:solidFill>
                <a:effectLst/>
                <a:latin typeface="+mn-lt"/>
                <a:ea typeface="+mn-ea"/>
                <a:cs typeface="+mn-cs"/>
              </a:rPr>
              <a:t>… lots of R-words, most recently including repair and release. Whichever of these we are doing, the key word might be reconstruct – the ability to reconstruct software apparatus, experiments and results. And Research Objects can be used by machines as well as people.</a:t>
            </a:r>
            <a:endParaRPr lang="en-US" dirty="0"/>
          </a:p>
        </p:txBody>
      </p:sp>
      <p:sp>
        <p:nvSpPr>
          <p:cNvPr id="4" name="Slide Number Placeholder 3"/>
          <p:cNvSpPr>
            <a:spLocks noGrp="1"/>
          </p:cNvSpPr>
          <p:nvPr>
            <p:ph type="sldNum" sz="quarter" idx="10"/>
          </p:nvPr>
        </p:nvSpPr>
        <p:spPr/>
        <p:txBody>
          <a:bodyPr/>
          <a:lstStyle/>
          <a:p>
            <a:pPr>
              <a:defRPr/>
            </a:pPr>
            <a:fld id="{E400B94F-BD2E-4480-8460-9C7E5D7030A6}" type="slidenum">
              <a:rPr lang="en-GB" smtClean="0"/>
              <a:pPr>
                <a:defRPr/>
              </a:pPr>
              <a:t>13</a:t>
            </a:fld>
            <a:endParaRPr lang="en-GB"/>
          </a:p>
        </p:txBody>
      </p:sp>
    </p:spTree>
    <p:extLst>
      <p:ext uri="{BB962C8B-B14F-4D97-AF65-F5344CB8AC3E}">
        <p14:creationId xmlns:p14="http://schemas.microsoft.com/office/powerpoint/2010/main" val="897530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4" name="Slide Number Placeholder 3"/>
          <p:cNvSpPr>
            <a:spLocks noGrp="1"/>
          </p:cNvSpPr>
          <p:nvPr>
            <p:ph type="sldNum" sz="quarter" idx="5"/>
          </p:nvPr>
        </p:nvSpPr>
        <p:spPr/>
        <p:txBody>
          <a:bodyPr/>
          <a:lstStyle/>
          <a:p>
            <a:pPr>
              <a:defRPr/>
            </a:pPr>
            <a:fld id="{DB92F6E9-DD77-4682-90B2-E544F9F6D91D}" type="slidenum">
              <a:rPr lang="en-GB" smtClean="0"/>
              <a:pPr>
                <a:defRPr/>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what we want, but what we have today is academic papers. The question is, what is the future of the paper so that we can reconstruct digital research? </a:t>
            </a:r>
            <a:endParaRPr lang="en-US" dirty="0"/>
          </a:p>
        </p:txBody>
      </p:sp>
      <p:sp>
        <p:nvSpPr>
          <p:cNvPr id="4" name="Slide Number Placeholder 3"/>
          <p:cNvSpPr>
            <a:spLocks noGrp="1"/>
          </p:cNvSpPr>
          <p:nvPr>
            <p:ph type="sldNum" sz="quarter" idx="10"/>
          </p:nvPr>
        </p:nvSpPr>
        <p:spPr/>
        <p:txBody>
          <a:bodyPr/>
          <a:lstStyle/>
          <a:p>
            <a:pPr>
              <a:defRPr/>
            </a:pPr>
            <a:fld id="{E400B94F-BD2E-4480-8460-9C7E5D7030A6}" type="slidenum">
              <a:rPr lang="en-GB" smtClean="0"/>
              <a:pPr>
                <a:defRPr/>
              </a:pPr>
              <a:t>16</a:t>
            </a:fld>
            <a:endParaRPr lang="en-GB"/>
          </a:p>
        </p:txBody>
      </p:sp>
    </p:spTree>
    <p:extLst>
      <p:ext uri="{BB962C8B-B14F-4D97-AF65-F5344CB8AC3E}">
        <p14:creationId xmlns:p14="http://schemas.microsoft.com/office/powerpoint/2010/main" val="1450388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is hotly debated and probably the printed and PDF copy are not the answer. </a:t>
            </a:r>
          </a:p>
          <a:p>
            <a:endParaRPr lang="en-US" dirty="0"/>
          </a:p>
        </p:txBody>
      </p:sp>
      <p:sp>
        <p:nvSpPr>
          <p:cNvPr id="4" name="Slide Number Placeholder 3"/>
          <p:cNvSpPr>
            <a:spLocks noGrp="1"/>
          </p:cNvSpPr>
          <p:nvPr>
            <p:ph type="sldNum" sz="quarter" idx="10"/>
          </p:nvPr>
        </p:nvSpPr>
        <p:spPr/>
        <p:txBody>
          <a:bodyPr/>
          <a:lstStyle/>
          <a:p>
            <a:pPr>
              <a:defRPr/>
            </a:pPr>
            <a:fld id="{E400B94F-BD2E-4480-8460-9C7E5D7030A6}" type="slidenum">
              <a:rPr lang="en-GB" smtClean="0"/>
              <a:pPr>
                <a:defRPr/>
              </a:pPr>
              <a:t>17</a:t>
            </a:fld>
            <a:endParaRPr lang="en-GB"/>
          </a:p>
        </p:txBody>
      </p:sp>
    </p:spTree>
    <p:extLst>
      <p:ext uri="{BB962C8B-B14F-4D97-AF65-F5344CB8AC3E}">
        <p14:creationId xmlns:p14="http://schemas.microsoft.com/office/powerpoint/2010/main" val="1076080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One important innovation is the arrival of data journals and the new journals which treat software as a first-class citizen, like the Journal of Open Research Software, and Source Code for Biology and Medicine.  Important steps along the way, but still a way to go.</a:t>
            </a:r>
          </a:p>
          <a:p>
            <a:endParaRPr lang="en-US" dirty="0"/>
          </a:p>
        </p:txBody>
      </p:sp>
      <p:sp>
        <p:nvSpPr>
          <p:cNvPr id="4" name="Slide Number Placeholder 3"/>
          <p:cNvSpPr>
            <a:spLocks noGrp="1"/>
          </p:cNvSpPr>
          <p:nvPr>
            <p:ph type="sldNum" sz="quarter" idx="10"/>
          </p:nvPr>
        </p:nvSpPr>
        <p:spPr/>
        <p:txBody>
          <a:bodyPr/>
          <a:lstStyle/>
          <a:p>
            <a:pPr>
              <a:defRPr/>
            </a:pPr>
            <a:fld id="{E400B94F-BD2E-4480-8460-9C7E5D7030A6}" type="slidenum">
              <a:rPr lang="en-GB" smtClean="0"/>
              <a:pPr>
                <a:defRPr/>
              </a:pPr>
              <a:t>18</a:t>
            </a:fld>
            <a:endParaRPr lang="en-GB"/>
          </a:p>
        </p:txBody>
      </p:sp>
    </p:spTree>
    <p:extLst>
      <p:ext uri="{BB962C8B-B14F-4D97-AF65-F5344CB8AC3E}">
        <p14:creationId xmlns:p14="http://schemas.microsoft.com/office/powerpoint/2010/main" val="3833676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Incidentally – for later discussion! - </a:t>
            </a:r>
            <a:r>
              <a:rPr kumimoji="0" lang="en-US" sz="2800" b="0" i="0" u="none" strike="noStrike" kern="1200" cap="none" spc="0" normalizeH="0" baseline="0" noProof="0" dirty="0" smtClean="0">
                <a:ln>
                  <a:noFill/>
                </a:ln>
                <a:solidFill>
                  <a:prstClr val="black"/>
                </a:solidFill>
                <a:effectLst/>
                <a:uLnTx/>
                <a:uFillTx/>
                <a:latin typeface="Arial" charset="0"/>
                <a:ea typeface="+mn-ea"/>
                <a:cs typeface="Arial" charset="0"/>
              </a:rPr>
              <a:t>how do we </a:t>
            </a:r>
            <a:r>
              <a:rPr lang="en-US" sz="2800" dirty="0" smtClean="0"/>
              <a:t>reconstruct Citizen Scholarship? This is the “What’s the Score at the Bodleian” citizen science (music)</a:t>
            </a:r>
            <a:r>
              <a:rPr lang="en-US" sz="2800" baseline="0" dirty="0" smtClean="0"/>
              <a:t> project, one of the </a:t>
            </a:r>
            <a:r>
              <a:rPr lang="en-US" sz="2800" baseline="0" dirty="0" err="1" smtClean="0"/>
              <a:t>Zooniverse</a:t>
            </a:r>
            <a:r>
              <a:rPr lang="en-US" sz="2800" baseline="0" dirty="0" smtClean="0"/>
              <a:t> projects.</a:t>
            </a:r>
            <a:endParaRPr lang="en-US" sz="2800" dirty="0" smtClean="0"/>
          </a:p>
        </p:txBody>
      </p:sp>
      <p:sp>
        <p:nvSpPr>
          <p:cNvPr id="4" name="Slide Number Placeholder 3"/>
          <p:cNvSpPr>
            <a:spLocks noGrp="1"/>
          </p:cNvSpPr>
          <p:nvPr>
            <p:ph type="sldNum" sz="quarter" idx="10"/>
          </p:nvPr>
        </p:nvSpPr>
        <p:spPr/>
        <p:txBody>
          <a:bodyPr/>
          <a:lstStyle/>
          <a:p>
            <a:pPr>
              <a:defRPr/>
            </a:pPr>
            <a:fld id="{E400B94F-BD2E-4480-8460-9C7E5D7030A6}" type="slidenum">
              <a:rPr lang="en-GB" smtClean="0"/>
              <a:pPr>
                <a:defRPr/>
              </a:pPr>
              <a:t>19</a:t>
            </a:fld>
            <a:endParaRPr lang="en-GB"/>
          </a:p>
        </p:txBody>
      </p:sp>
    </p:spTree>
    <p:extLst>
      <p:ext uri="{BB962C8B-B14F-4D97-AF65-F5344CB8AC3E}">
        <p14:creationId xmlns:p14="http://schemas.microsoft.com/office/powerpoint/2010/main" val="3981423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And so here’s an interesting opportunity for software experts. We have discussed how the assembly of software apparatus enters the research record so that we can reconstruct our apparatus. But assembling the digital artefacts of experiments share many aspects of software – digital, sometimes executable, volatile. The software community might have some very good ideas for the future of the experimental research record, beyond the data and software journals and for machines as well as human readers.</a:t>
            </a:r>
          </a:p>
          <a:p>
            <a:endParaRPr lang="en-GB" dirty="0" smtClean="0"/>
          </a:p>
          <a:p>
            <a:r>
              <a:rPr lang="en-GB" dirty="0" smtClean="0"/>
              <a:t>Hence I believe the vibrant “sound software” community could lead the way in setting best practice with sustainable research objects, not just software. Already I know many researchers routinely adopt some software development tools to facilitate paper preparation. </a:t>
            </a:r>
            <a:r>
              <a:rPr lang="en-GB" dirty="0" err="1" smtClean="0"/>
              <a:t>Github</a:t>
            </a:r>
            <a:r>
              <a:rPr lang="en-GB" dirty="0" smtClean="0"/>
              <a:t> for MIR experiments anyone?</a:t>
            </a:r>
            <a:endParaRPr lang="en-GB" dirty="0" smtClean="0"/>
          </a:p>
        </p:txBody>
      </p:sp>
      <p:sp>
        <p:nvSpPr>
          <p:cNvPr id="4" name="Slide Number Placeholder 3"/>
          <p:cNvSpPr>
            <a:spLocks noGrp="1"/>
          </p:cNvSpPr>
          <p:nvPr>
            <p:ph type="sldNum" sz="quarter" idx="5"/>
          </p:nvPr>
        </p:nvSpPr>
        <p:spPr/>
        <p:txBody>
          <a:bodyPr/>
          <a:lstStyle/>
          <a:p>
            <a:pPr>
              <a:defRPr/>
            </a:pPr>
            <a:fld id="{DB92F6E9-DD77-4682-90B2-E544F9F6D91D}" type="slidenum">
              <a:rPr lang="en-GB" smtClean="0"/>
              <a:pPr>
                <a:defRPr/>
              </a:pPr>
              <a:t>20</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 thanks to Kevin Page and Sean </a:t>
            </a:r>
            <a:r>
              <a:rPr lang="en-US" dirty="0" err="1" smtClean="0"/>
              <a:t>Bechhofer</a:t>
            </a:r>
            <a:r>
              <a:rPr lang="en-US" dirty="0" smtClean="0"/>
              <a:t> for their reflections on Research Objects and MIR, to Stephen </a:t>
            </a:r>
            <a:r>
              <a:rPr lang="en-US" dirty="0" err="1" smtClean="0"/>
              <a:t>Downie</a:t>
            </a:r>
            <a:r>
              <a:rPr lang="en-US" dirty="0" smtClean="0"/>
              <a:t> for running the sociotechnical infrastructure that is MIREX, and to Ichiro </a:t>
            </a:r>
            <a:r>
              <a:rPr lang="en-US" dirty="0" err="1" smtClean="0"/>
              <a:t>Fujinaga</a:t>
            </a:r>
            <a:r>
              <a:rPr lang="en-US" dirty="0" smtClean="0"/>
              <a:t> for the third corner of the SALAMI triangle.</a:t>
            </a:r>
            <a:endParaRPr lang="en-US" dirty="0"/>
          </a:p>
        </p:txBody>
      </p:sp>
      <p:sp>
        <p:nvSpPr>
          <p:cNvPr id="4" name="Slide Number Placeholder 3"/>
          <p:cNvSpPr>
            <a:spLocks noGrp="1"/>
          </p:cNvSpPr>
          <p:nvPr>
            <p:ph type="sldNum" sz="quarter" idx="10"/>
          </p:nvPr>
        </p:nvSpPr>
        <p:spPr/>
        <p:txBody>
          <a:bodyPr/>
          <a:lstStyle/>
          <a:p>
            <a:pPr>
              <a:defRPr/>
            </a:pPr>
            <a:fld id="{E400B94F-BD2E-4480-8460-9C7E5D7030A6}" type="slidenum">
              <a:rPr lang="en-GB" smtClean="0"/>
              <a:pPr>
                <a:defRPr/>
              </a:pPr>
              <a:t>21</a:t>
            </a:fld>
            <a:endParaRPr lang="en-GB"/>
          </a:p>
        </p:txBody>
      </p:sp>
    </p:spTree>
    <p:extLst>
      <p:ext uri="{BB962C8B-B14F-4D97-AF65-F5344CB8AC3E}">
        <p14:creationId xmlns:p14="http://schemas.microsoft.com/office/powerpoint/2010/main" val="2802770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1200" kern="1200" dirty="0" smtClean="0">
                <a:solidFill>
                  <a:schemeClr val="tx1"/>
                </a:solidFill>
                <a:effectLst/>
                <a:latin typeface="+mn-lt"/>
                <a:ea typeface="+mn-ea"/>
                <a:cs typeface="+mn-cs"/>
              </a:rPr>
              <a:t>Different research communities have their own practices with respect to sharing and publishing research results, data, methods and software. The Music Information Retrieval (MIR) Research community is, I believe, an excellent example – particularly due to MIREX, the “Music Evaluation Exchange” which generates an annual cycle of innovation and evaluation of feature extraction algorithms (this is not a competition, though it publishes league tables!) MIR researchers bring together digital audio collections (not freely </a:t>
            </a:r>
            <a:r>
              <a:rPr lang="en-GB" sz="1200" kern="1200" dirty="0" err="1" smtClean="0">
                <a:solidFill>
                  <a:schemeClr val="tx1"/>
                </a:solidFill>
                <a:effectLst/>
                <a:latin typeface="+mn-lt"/>
                <a:ea typeface="+mn-ea"/>
                <a:cs typeface="+mn-cs"/>
              </a:rPr>
              <a:t>copyable</a:t>
            </a:r>
            <a:r>
              <a:rPr lang="en-GB" sz="1200" kern="1200" dirty="0" smtClean="0">
                <a:solidFill>
                  <a:schemeClr val="tx1"/>
                </a:solidFill>
                <a:effectLst/>
                <a:latin typeface="+mn-lt"/>
                <a:ea typeface="+mn-ea"/>
                <a:cs typeface="+mn-cs"/>
              </a:rPr>
              <a:t>, so they send code to data), human-sourced “ground truth”, deep multidisciplinary expertise, software, algorithms, results and papers (in the ISMIR conference), and evaluations (in MIREX). It’s a significant and impressive sociotechnical infrastructure, owing something to information retrieval but reinvented as multimedia, multidisciplinary and, well, musical.</a:t>
            </a:r>
            <a:r>
              <a:rPr lang="en-GB" dirty="0" smtClean="0">
                <a:effectLst/>
              </a:rPr>
              <a:t> </a:t>
            </a:r>
            <a:endParaRPr lang="en-GB" dirty="0"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86789C-41CD-4BC9-9EB2-D594A433F273}" type="slidenum">
              <a:rPr lang="en-GB" smtClean="0"/>
              <a:pPr fontAlgn="base">
                <a:spcBef>
                  <a:spcPct val="0"/>
                </a:spcBef>
                <a:spcAft>
                  <a:spcPct val="0"/>
                </a:spcAft>
                <a:defRPr/>
              </a:pPr>
              <a:t>2</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n-ea"/>
                <a:cs typeface="+mn-cs"/>
              </a:rPr>
              <a:t>Let’s think about the scholarly communication perspective – the research record. Conducting a music information retrieval experiment involves a set of digital artefacts which can be reused. For example in the SALAMI (Structural Analysis of Large Amounts of Music Information) project we have digital audio (from the Internet Archive), software tools (e.g. Queen Mary’s Sonic </a:t>
            </a:r>
            <a:r>
              <a:rPr lang="en-GB" sz="1200" kern="1200" dirty="0" err="1" smtClean="0">
                <a:solidFill>
                  <a:schemeClr val="tx1"/>
                </a:solidFill>
                <a:effectLst/>
                <a:latin typeface="+mn-lt"/>
                <a:ea typeface="+mn-ea"/>
                <a:cs typeface="+mn-cs"/>
              </a:rPr>
              <a:t>Visualiser</a:t>
            </a:r>
            <a:r>
              <a:rPr lang="en-GB" sz="1200" kern="1200" dirty="0" smtClean="0">
                <a:solidFill>
                  <a:schemeClr val="tx1"/>
                </a:solidFill>
                <a:effectLst/>
                <a:latin typeface="+mn-lt"/>
                <a:ea typeface="+mn-ea"/>
                <a:cs typeface="+mn-cs"/>
              </a:rPr>
              <a:t>), ground-truth annotations (published), segmentation ontology (published), algorithms (from MIREX), autocorrelation plots and evaluations (online). The record of a particular experiment, then, can be captured as an assembly of these artefacts. Just now we share some of the pieces quite well but perhaps not the aggregations.</a:t>
            </a:r>
          </a:p>
          <a:p>
            <a:pPr eaLnBrk="1" hangingPunct="1">
              <a:spcBef>
                <a:spcPct val="0"/>
              </a:spcBef>
            </a:pPr>
            <a:endParaRPr lang="en-GB" dirty="0"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86789C-41CD-4BC9-9EB2-D594A433F273}" type="slidenum">
              <a:rPr lang="en-GB" smtClean="0"/>
              <a:pPr fontAlgn="base">
                <a:spcBef>
                  <a:spcPct val="0"/>
                </a:spcBef>
                <a:spcAft>
                  <a:spcPct val="0"/>
                </a:spcAft>
                <a:defRPr/>
              </a:pPr>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Typically an MIR experiment also involves an assembly of software apparatus – from a range of toolkits, with overlapping functionalities, each co-evolved for particular uses and sustained by their user and developer communities. </a:t>
            </a:r>
            <a:endParaRPr lang="en-US" dirty="0"/>
          </a:p>
        </p:txBody>
      </p:sp>
      <p:sp>
        <p:nvSpPr>
          <p:cNvPr id="4" name="Slide Number Placeholder 3"/>
          <p:cNvSpPr>
            <a:spLocks noGrp="1"/>
          </p:cNvSpPr>
          <p:nvPr>
            <p:ph type="sldNum" sz="quarter" idx="10"/>
          </p:nvPr>
        </p:nvSpPr>
        <p:spPr/>
        <p:txBody>
          <a:bodyPr/>
          <a:lstStyle/>
          <a:p>
            <a:pPr>
              <a:defRPr/>
            </a:pPr>
            <a:fld id="{E400B94F-BD2E-4480-8460-9C7E5D7030A6}" type="slidenum">
              <a:rPr lang="en-GB" smtClean="0"/>
              <a:pPr>
                <a:defRPr/>
              </a:pPr>
              <a:t>4</a:t>
            </a:fld>
            <a:endParaRPr lang="en-GB"/>
          </a:p>
        </p:txBody>
      </p:sp>
    </p:spTree>
    <p:extLst>
      <p:ext uri="{BB962C8B-B14F-4D97-AF65-F5344CB8AC3E}">
        <p14:creationId xmlns:p14="http://schemas.microsoft.com/office/powerpoint/2010/main" val="259153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The assembly is made particularly explicit where a workflow system is used, as in the flows of the </a:t>
            </a:r>
            <a:r>
              <a:rPr lang="en-GB" sz="1200" kern="1200" dirty="0" err="1" smtClean="0">
                <a:solidFill>
                  <a:schemeClr val="tx1"/>
                </a:solidFill>
                <a:effectLst/>
                <a:latin typeface="+mn-lt"/>
                <a:ea typeface="+mn-ea"/>
                <a:cs typeface="+mn-cs"/>
              </a:rPr>
              <a:t>Meandre</a:t>
            </a:r>
            <a:r>
              <a:rPr lang="en-GB" sz="1200" kern="1200" dirty="0" smtClean="0">
                <a:solidFill>
                  <a:schemeClr val="tx1"/>
                </a:solidFill>
                <a:effectLst/>
                <a:latin typeface="+mn-lt"/>
                <a:ea typeface="+mn-ea"/>
                <a:cs typeface="+mn-cs"/>
              </a:rPr>
              <a:t> system. There are multiple levels of abstraction: experts innovate in the algorithms embedded in specific components but also in their assembly into music analysis pipelines, whether using software, workflows or scripts. </a:t>
            </a:r>
            <a:endParaRPr lang="en-US" dirty="0"/>
          </a:p>
        </p:txBody>
      </p:sp>
      <p:sp>
        <p:nvSpPr>
          <p:cNvPr id="4" name="Slide Number Placeholder 3"/>
          <p:cNvSpPr>
            <a:spLocks noGrp="1"/>
          </p:cNvSpPr>
          <p:nvPr>
            <p:ph type="sldNum" sz="quarter" idx="10"/>
          </p:nvPr>
        </p:nvSpPr>
        <p:spPr/>
        <p:txBody>
          <a:bodyPr/>
          <a:lstStyle/>
          <a:p>
            <a:pPr>
              <a:defRPr/>
            </a:pPr>
            <a:fld id="{E400B94F-BD2E-4480-8460-9C7E5D7030A6}" type="slidenum">
              <a:rPr lang="en-GB" smtClean="0"/>
              <a:pPr>
                <a:defRPr/>
              </a:pPr>
              <a:t>5</a:t>
            </a:fld>
            <a:endParaRPr lang="en-GB"/>
          </a:p>
        </p:txBody>
      </p:sp>
    </p:spTree>
    <p:extLst>
      <p:ext uri="{BB962C8B-B14F-4D97-AF65-F5344CB8AC3E}">
        <p14:creationId xmlns:p14="http://schemas.microsoft.com/office/powerpoint/2010/main" val="3152378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n-ea"/>
                <a:cs typeface="+mn-cs"/>
              </a:rPr>
              <a:t>Such an assembly of software apparatus is rather like a scientific instrument – a </a:t>
            </a:r>
            <a:r>
              <a:rPr lang="en-GB" sz="1200" kern="1200" dirty="0" err="1" smtClean="0">
                <a:solidFill>
                  <a:schemeClr val="tx1"/>
                </a:solidFill>
                <a:effectLst/>
                <a:latin typeface="+mn-lt"/>
                <a:ea typeface="+mn-ea"/>
                <a:cs typeface="+mn-cs"/>
              </a:rPr>
              <a:t>datascope</a:t>
            </a:r>
            <a:r>
              <a:rPr lang="en-GB" sz="1200" kern="1200" dirty="0" smtClean="0">
                <a:solidFill>
                  <a:schemeClr val="tx1"/>
                </a:solidFill>
                <a:effectLst/>
                <a:latin typeface="+mn-lt"/>
                <a:ea typeface="+mn-ea"/>
                <a:cs typeface="+mn-cs"/>
              </a:rPr>
              <a:t>, taking us from signal to understanding – and itself under continuous improvement.</a:t>
            </a:r>
          </a:p>
          <a:p>
            <a:pPr eaLnBrk="1" hangingPunct="1">
              <a:spcBef>
                <a:spcPct val="0"/>
              </a:spcBef>
            </a:pPr>
            <a:endParaRPr lang="en-US" dirty="0" smtClean="0">
              <a:latin typeface="Arial" charset="0"/>
              <a:ea typeface="ＭＳ Ｐゴシック" pitchFamily="34" charset="-128"/>
            </a:endParaRPr>
          </a:p>
          <a:p>
            <a:pPr eaLnBrk="1" hangingPunct="1">
              <a:spcBef>
                <a:spcPct val="0"/>
              </a:spcBef>
            </a:pPr>
            <a:r>
              <a:rPr lang="en-US" dirty="0" smtClean="0">
                <a:latin typeface="Arial" charset="0"/>
                <a:ea typeface="ＭＳ Ｐゴシック" pitchFamily="34" charset="-128"/>
              </a:rPr>
              <a:t>(Slide by Malcolm Atkinson, from </a:t>
            </a:r>
            <a:r>
              <a:rPr lang="en-US" dirty="0" smtClean="0">
                <a:latin typeface="Arial" charset="0"/>
                <a:ea typeface="ＭＳ Ｐゴシック" pitchFamily="34" charset="-128"/>
              </a:rPr>
              <a:t>The Galileo Project web site: http://</a:t>
            </a:r>
            <a:r>
              <a:rPr lang="en-US" dirty="0" err="1" smtClean="0">
                <a:latin typeface="Arial" charset="0"/>
                <a:ea typeface="ＭＳ Ｐゴシック" pitchFamily="34" charset="-128"/>
              </a:rPr>
              <a:t>galileo.rice.edu</a:t>
            </a:r>
            <a:r>
              <a:rPr lang="en-US" dirty="0" smtClean="0">
                <a:latin typeface="Arial" charset="0"/>
                <a:ea typeface="ＭＳ Ｐゴシック" pitchFamily="34" charset="-128"/>
              </a:rPr>
              <a:t>/</a:t>
            </a:r>
            <a:r>
              <a:rPr lang="en-US" dirty="0" err="1" smtClean="0">
                <a:latin typeface="Arial" charset="0"/>
                <a:ea typeface="ＭＳ Ｐゴシック" pitchFamily="34" charset="-128"/>
              </a:rPr>
              <a:t>sci</a:t>
            </a:r>
            <a:r>
              <a:rPr lang="en-US" dirty="0" smtClean="0">
                <a:latin typeface="Arial" charset="0"/>
                <a:ea typeface="ＭＳ Ｐゴシック" pitchFamily="34" charset="-128"/>
              </a:rPr>
              <a:t>/instruments/</a:t>
            </a:r>
            <a:r>
              <a:rPr lang="en-US" dirty="0" err="1" smtClean="0">
                <a:latin typeface="Arial" charset="0"/>
                <a:ea typeface="ＭＳ Ｐゴシック" pitchFamily="34" charset="-128"/>
              </a:rPr>
              <a:t>telescope.html</a:t>
            </a:r>
            <a:endParaRPr lang="en-US" dirty="0" smtClean="0">
              <a:latin typeface="Arial" charset="0"/>
              <a:ea typeface="ＭＳ Ｐゴシック" pitchFamily="34" charset="-128"/>
            </a:endParaRPr>
          </a:p>
          <a:p>
            <a:pPr eaLnBrk="1" hangingPunct="1">
              <a:spcBef>
                <a:spcPct val="0"/>
              </a:spcBef>
            </a:pPr>
            <a:r>
              <a:rPr lang="en-US" dirty="0" smtClean="0">
                <a:latin typeface="Arial" charset="0"/>
                <a:ea typeface="ＭＳ Ｐゴシック" pitchFamily="34" charset="-128"/>
              </a:rPr>
              <a:t>- The earliest known illustration of a telescope. </a:t>
            </a:r>
            <a:r>
              <a:rPr lang="en-US" dirty="0" err="1" smtClean="0">
                <a:latin typeface="Arial" charset="0"/>
                <a:ea typeface="ＭＳ Ｐゴシック" pitchFamily="34" charset="-128"/>
              </a:rPr>
              <a:t>Giovanpattista</a:t>
            </a:r>
            <a:r>
              <a:rPr lang="en-US" dirty="0" smtClean="0">
                <a:latin typeface="Arial" charset="0"/>
                <a:ea typeface="ＭＳ Ｐゴシック" pitchFamily="34" charset="-128"/>
              </a:rPr>
              <a:t> </a:t>
            </a:r>
            <a:r>
              <a:rPr lang="en-US" dirty="0" err="1" smtClean="0">
                <a:latin typeface="Arial" charset="0"/>
                <a:ea typeface="ＭＳ Ｐゴシック" pitchFamily="34" charset="-128"/>
              </a:rPr>
              <a:t>della</a:t>
            </a:r>
            <a:r>
              <a:rPr lang="en-US" dirty="0" smtClean="0">
                <a:latin typeface="Arial" charset="0"/>
                <a:ea typeface="ＭＳ Ｐゴシック" pitchFamily="34" charset="-128"/>
              </a:rPr>
              <a:t> </a:t>
            </a:r>
            <a:r>
              <a:rPr lang="en-US" dirty="0" err="1" smtClean="0">
                <a:latin typeface="Arial" charset="0"/>
                <a:ea typeface="ＭＳ Ｐゴシック" pitchFamily="34" charset="-128"/>
              </a:rPr>
              <a:t>Porta</a:t>
            </a:r>
            <a:r>
              <a:rPr lang="en-US" dirty="0" smtClean="0">
                <a:latin typeface="Arial" charset="0"/>
                <a:ea typeface="ＭＳ Ｐゴシック" pitchFamily="34" charset="-128"/>
              </a:rPr>
              <a:t> included this sketch in a letter written in August 1609 - </a:t>
            </a:r>
            <a:r>
              <a:rPr lang="en-US" dirty="0" err="1" smtClean="0">
                <a:latin typeface="Arial" charset="0"/>
                <a:ea typeface="ＭＳ Ｐゴシック" pitchFamily="34" charset="-128"/>
              </a:rPr>
              <a:t>porta</a:t>
            </a:r>
            <a:r>
              <a:rPr lang="en-US" dirty="0" smtClean="0">
                <a:latin typeface="Arial" charset="0"/>
                <a:ea typeface="ＭＳ Ｐゴシック" pitchFamily="34" charset="-128"/>
              </a:rPr>
              <a:t>-sketch</a:t>
            </a:r>
          </a:p>
          <a:p>
            <a:pPr eaLnBrk="1" hangingPunct="1">
              <a:spcBef>
                <a:spcPct val="0"/>
              </a:spcBef>
              <a:buFontTx/>
              <a:buChar char="-"/>
            </a:pPr>
            <a:r>
              <a:rPr lang="en-US" dirty="0" smtClean="0">
                <a:latin typeface="Arial" charset="0"/>
                <a:ea typeface="ＭＳ Ｐゴシック" pitchFamily="34" charset="-128"/>
              </a:rPr>
              <a:t>Johannes </a:t>
            </a:r>
            <a:r>
              <a:rPr lang="en-US" dirty="0" err="1" smtClean="0">
                <a:latin typeface="Arial" charset="0"/>
                <a:ea typeface="ＭＳ Ｐゴシック" pitchFamily="34" charset="-128"/>
              </a:rPr>
              <a:t>Hevelius</a:t>
            </a:r>
            <a:r>
              <a:rPr lang="en-US" dirty="0" smtClean="0">
                <a:latin typeface="Arial" charset="0"/>
                <a:ea typeface="ＭＳ Ｐゴシック" pitchFamily="34" charset="-128"/>
              </a:rPr>
              <a:t> (Poland, 1611-1687) observing with one of his telescopes (Source: </a:t>
            </a:r>
            <a:r>
              <a:rPr lang="en-US" dirty="0" err="1" smtClean="0">
                <a:latin typeface="Arial" charset="0"/>
                <a:ea typeface="ＭＳ Ｐゴシック" pitchFamily="34" charset="-128"/>
              </a:rPr>
              <a:t>Selenographia</a:t>
            </a:r>
            <a:r>
              <a:rPr lang="en-US" dirty="0" smtClean="0">
                <a:latin typeface="Arial" charset="0"/>
                <a:ea typeface="ＭＳ Ｐゴシック" pitchFamily="34" charset="-128"/>
              </a:rPr>
              <a:t>, 1647</a:t>
            </a:r>
            <a:r>
              <a:rPr lang="en-US" dirty="0" smtClean="0">
                <a:latin typeface="Arial" charset="0"/>
                <a:ea typeface="ＭＳ Ｐゴシック" pitchFamily="34" charset="-128"/>
              </a:rPr>
              <a:t>)</a:t>
            </a:r>
            <a:endParaRPr lang="en-US" dirty="0" smtClean="0">
              <a:latin typeface="Arial" charset="0"/>
              <a:ea typeface="ＭＳ Ｐゴシック" pitchFamily="34" charset="-128"/>
            </a:endParaRPr>
          </a:p>
          <a:p>
            <a:pPr eaLnBrk="1" hangingPunct="1">
              <a:spcBef>
                <a:spcPct val="0"/>
              </a:spcBef>
              <a:buFontTx/>
              <a:buChar char="-"/>
            </a:pPr>
            <a:r>
              <a:rPr lang="en-US" dirty="0" err="1" smtClean="0">
                <a:latin typeface="Arial" charset="0"/>
                <a:ea typeface="ＭＳ Ｐゴシック" pitchFamily="34" charset="-128"/>
              </a:rPr>
              <a:t>Hubble_earth_horz</a:t>
            </a:r>
            <a:r>
              <a:rPr lang="en-US" dirty="0" smtClean="0">
                <a:latin typeface="Arial" charset="0"/>
                <a:ea typeface="ＭＳ Ｐゴシック" pitchFamily="34" charset="-128"/>
              </a:rPr>
              <a:t> and </a:t>
            </a:r>
            <a:r>
              <a:rPr lang="en-US" dirty="0" err="1" smtClean="0">
                <a:latin typeface="Arial" charset="0"/>
                <a:ea typeface="ＭＳ Ｐゴシック" pitchFamily="34" charset="-128"/>
              </a:rPr>
              <a:t>hubble</a:t>
            </a:r>
            <a:r>
              <a:rPr lang="en-US" dirty="0" smtClean="0">
                <a:latin typeface="Arial" charset="0"/>
                <a:ea typeface="ＭＳ Ｐゴシック" pitchFamily="34" charset="-128"/>
              </a:rPr>
              <a:t> - from http://</a:t>
            </a:r>
            <a:r>
              <a:rPr lang="en-US" dirty="0" err="1" smtClean="0">
                <a:latin typeface="Arial" charset="0"/>
                <a:ea typeface="ＭＳ Ｐゴシック" pitchFamily="34" charset="-128"/>
              </a:rPr>
              <a:t>hubble.nasa.gov</a:t>
            </a:r>
            <a:r>
              <a:rPr lang="en-US" dirty="0" smtClean="0">
                <a:latin typeface="Arial" charset="0"/>
                <a:ea typeface="ＭＳ Ｐゴシック" pitchFamily="34" charset="-128"/>
              </a:rPr>
              <a:t>/. </a:t>
            </a:r>
          </a:p>
          <a:p>
            <a:pPr eaLnBrk="1" hangingPunct="1">
              <a:spcBef>
                <a:spcPct val="0"/>
              </a:spcBef>
              <a:buFontTx/>
              <a:buChar char="-"/>
            </a:pPr>
            <a:r>
              <a:rPr lang="en-US" dirty="0" smtClean="0">
                <a:latin typeface="Arial" charset="0"/>
                <a:ea typeface="ＭＳ Ｐゴシック" pitchFamily="34" charset="-128"/>
              </a:rPr>
              <a:t>Very Large Array from http://</a:t>
            </a:r>
            <a:r>
              <a:rPr lang="en-US" dirty="0" err="1" smtClean="0">
                <a:latin typeface="Arial" charset="0"/>
                <a:ea typeface="ＭＳ Ｐゴシック" pitchFamily="34" charset="-128"/>
              </a:rPr>
              <a:t>images.nrao.edu</a:t>
            </a:r>
            <a:r>
              <a:rPr lang="en-US" dirty="0" smtClean="0">
                <a:latin typeface="Arial" charset="0"/>
                <a:ea typeface="ＭＳ Ｐゴシック" pitchFamily="34" charset="-128"/>
              </a:rPr>
              <a:t>/Telescopes.  Copyright requirement - include "NRAO/AUI/NSF" on slide</a:t>
            </a:r>
            <a:r>
              <a:rPr lang="en-US" dirty="0" smtClean="0">
                <a:latin typeface="Arial" charset="0"/>
                <a:ea typeface="ＭＳ Ｐゴシック" pitchFamily="34" charset="-128"/>
              </a:rPr>
              <a:t>.)</a:t>
            </a:r>
            <a:endParaRPr lang="en-US" dirty="0" smtClean="0">
              <a:latin typeface="Arial" charset="0"/>
              <a:ea typeface="ＭＳ Ｐゴシック" pitchFamily="34" charset="-128"/>
            </a:endParaRPr>
          </a:p>
          <a:p>
            <a:pPr eaLnBrk="1" hangingPunct="1">
              <a:spcBef>
                <a:spcPct val="0"/>
              </a:spcBef>
              <a:buFontTx/>
              <a:buChar char="-"/>
            </a:pPr>
            <a:endParaRPr lang="en-GB" dirty="0" smtClean="0">
              <a:latin typeface="Arial" charset="0"/>
              <a:ea typeface="ＭＳ Ｐゴシック" pitchFamily="34" charset="-128"/>
            </a:endParaRPr>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8BBE5E-B872-4958-9168-581B88D3ADA1}" type="slidenum">
              <a:rPr lang="en-GB"/>
              <a:pPr fontAlgn="base">
                <a:spcBef>
                  <a:spcPct val="0"/>
                </a:spcBef>
                <a:spcAft>
                  <a:spcPct val="0"/>
                </a:spcAft>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n-ea"/>
                <a:cs typeface="+mn-cs"/>
              </a:rPr>
              <a:t>While the world is now grasping the importance of data sharing, we must also grasp the importance of sharing these experiments and instruments; i.e. it’s not just the data, it’s what you do with it. Sharing builds community capability and better science, and this is what we want from the scholarly record. The sound software and MIR community is good at this, for example through software repositories, online resources and proceedings, and getting even better. Can we take this further?</a:t>
            </a:r>
          </a:p>
          <a:p>
            <a:pPr>
              <a:spcBef>
                <a:spcPct val="0"/>
              </a:spcBef>
            </a:pPr>
            <a:endParaRPr lang="en-GB" dirty="0"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4642D2-B44D-4AB6-A016-317E1B30831B}" type="slidenum">
              <a:rPr lang="en-GB"/>
              <a:pPr fontAlgn="base">
                <a:spcBef>
                  <a:spcPct val="0"/>
                </a:spcBef>
                <a:spcAft>
                  <a:spcPct val="0"/>
                </a:spcAft>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952866A-8A38-C841-9488-ED1319142835}" type="slidenum">
              <a:rPr lang="en-US" sz="1200">
                <a:latin typeface="Calibri" charset="0"/>
              </a:rPr>
              <a:pPr algn="r" eaLnBrk="1" hangingPunct="1"/>
              <a:t>8</a:t>
            </a:fld>
            <a:endParaRPr lang="en-US" sz="1200">
              <a:latin typeface="Calibri" charset="0"/>
            </a:endParaRPr>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z="1200" kern="1200" dirty="0" smtClean="0">
                <a:solidFill>
                  <a:schemeClr val="tx1"/>
                </a:solidFill>
                <a:effectLst/>
                <a:latin typeface="+mn-lt"/>
                <a:ea typeface="+mn-ea"/>
                <a:cs typeface="+mn-cs"/>
              </a:rPr>
              <a:t>We have an angle on this based on experience with the myExperiment social website for sharing workflows and the associated Wf4Ever preservation project. </a:t>
            </a:r>
            <a:endParaRPr lang="en-GB" sz="1400" dirty="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atin typeface="Calibri" charset="0"/>
            </a:endParaRP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817BC6-95D4-B24D-926A-617A127C6DC4}" type="slidenum">
              <a:rPr lang="en-GB"/>
              <a:pPr fontAlgn="base">
                <a:spcBef>
                  <a:spcPct val="0"/>
                </a:spcBef>
                <a:spcAft>
                  <a:spcPct val="0"/>
                </a:spcAft>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fld id="{18570A63-FFD7-4D73-9223-ECF14F9724F0}" type="datetimeFigureOut">
              <a:rPr lang="en-GB"/>
              <a:pPr>
                <a:defRPr/>
              </a:pPr>
              <a:t>20/06/2012</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fld id="{D9C7EFE0-CDF6-4587-A836-B56CB20A2AFC}"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fld id="{A615B7F6-01C6-4E34-8291-02FAAEC20947}" type="datetimeFigureOut">
              <a:rPr lang="en-GB"/>
              <a:pPr>
                <a:defRPr/>
              </a:pPr>
              <a:t>20/06/2012</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fld id="{3CEDD95D-D555-43A7-BF81-E08D9230EBE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fld id="{A9BFF87E-0D9F-4275-B138-52D743EC74F8}" type="datetimeFigureOut">
              <a:rPr lang="en-GB"/>
              <a:pPr>
                <a:defRPr/>
              </a:pPr>
              <a:t>20/06/2012</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fld id="{7704984A-13D1-4D6C-85D2-E7EDD5CCFF59}"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214422"/>
            <a:ext cx="8572560" cy="514353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itle Placeholder 1"/>
          <p:cNvSpPr>
            <a:spLocks noGrp="1"/>
          </p:cNvSpPr>
          <p:nvPr>
            <p:ph type="title"/>
          </p:nvPr>
        </p:nvSpPr>
        <p:spPr bwMode="auto">
          <a:xfrm>
            <a:off x="285720" y="274638"/>
            <a:ext cx="8572560" cy="725470"/>
          </a:xfrm>
          <a:prstGeom prst="rect">
            <a:avLst/>
          </a:prstGeom>
          <a:noFill/>
          <a:ln w="9525">
            <a:noFill/>
            <a:miter lim="800000"/>
            <a:headEnd/>
            <a:tailEnd/>
          </a:ln>
        </p:spPr>
        <p:txBody>
          <a:bodyPr/>
          <a:lstStyle>
            <a:lvl1pPr algn="ctr">
              <a:defRPr/>
            </a:lvl1pPr>
          </a:lstStyle>
          <a:p>
            <a:pPr lvl="0"/>
            <a:r>
              <a:rPr lang="en-US" smtClean="0"/>
              <a:t>Click to edit Master title style</a:t>
            </a:r>
            <a:endParaRPr lang="en-GB" smtClean="0"/>
          </a:p>
        </p:txBody>
      </p:sp>
      <p:sp>
        <p:nvSpPr>
          <p:cNvPr id="4" name="Slide Number Placeholder 5"/>
          <p:cNvSpPr>
            <a:spLocks noGrp="1"/>
          </p:cNvSpPr>
          <p:nvPr>
            <p:ph type="sldNum" sz="quarter" idx="10"/>
          </p:nvPr>
        </p:nvSpPr>
        <p:spPr>
          <a:xfrm>
            <a:off x="8458200" y="6492875"/>
            <a:ext cx="400050" cy="365125"/>
          </a:xfrm>
        </p:spPr>
        <p:txBody>
          <a:bodyPr/>
          <a:lstStyle>
            <a:lvl1pPr>
              <a:defRPr/>
            </a:lvl1pPr>
          </a:lstStyle>
          <a:p>
            <a:pPr>
              <a:defRPr/>
            </a:pPr>
            <a:fld id="{88CB37A4-D0D5-4CA7-84B8-53EA216CC7AD}" type="slidenum">
              <a:rPr lang="en-GB"/>
              <a:pPr>
                <a:defRPr/>
              </a:pPr>
              <a:t>‹#›</a:t>
            </a:fld>
            <a:endParaRPr lang="en-GB"/>
          </a:p>
        </p:txBody>
      </p:sp>
    </p:spTree>
    <p:extLst>
      <p:ext uri="{BB962C8B-B14F-4D97-AF65-F5344CB8AC3E}">
        <p14:creationId xmlns:p14="http://schemas.microsoft.com/office/powerpoint/2010/main" val="3163548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214554"/>
            <a:ext cx="8572560" cy="414340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5"/>
          <p:cNvSpPr>
            <a:spLocks noGrp="1"/>
          </p:cNvSpPr>
          <p:nvPr>
            <p:ph type="sldNum" sz="quarter" idx="10"/>
          </p:nvPr>
        </p:nvSpPr>
        <p:spPr>
          <a:xfrm>
            <a:off x="8458200" y="6492875"/>
            <a:ext cx="400050" cy="365125"/>
          </a:xfrm>
        </p:spPr>
        <p:txBody>
          <a:bodyPr/>
          <a:lstStyle>
            <a:lvl1pPr>
              <a:defRPr/>
            </a:lvl1pPr>
          </a:lstStyle>
          <a:p>
            <a:pPr>
              <a:defRPr/>
            </a:pPr>
            <a:fld id="{E75B4F20-9B34-4D1B-A0DD-ECA097D1B2CE}" type="slidenum">
              <a:rPr lang="en-GB"/>
              <a:pPr>
                <a:defRPr/>
              </a:pPr>
              <a:t>‹#›</a:t>
            </a:fld>
            <a:endParaRPr lang="en-GB"/>
          </a:p>
        </p:txBody>
      </p:sp>
    </p:spTree>
    <p:extLst>
      <p:ext uri="{BB962C8B-B14F-4D97-AF65-F5344CB8AC3E}">
        <p14:creationId xmlns:p14="http://schemas.microsoft.com/office/powerpoint/2010/main" val="2916346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fld id="{765CEC85-109B-4AA3-8375-B73E8FDB7ED5}" type="datetimeFigureOut">
              <a:rPr lang="en-GB"/>
              <a:pPr>
                <a:defRPr/>
              </a:pPr>
              <a:t>20/06/2012</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fld id="{1CDDF01F-6813-45DB-8DA7-2D509D73B19E}"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fld id="{0DA329A6-F920-4DDA-BEB3-91A7E656982E}" type="datetimeFigureOut">
              <a:rPr lang="en-GB"/>
              <a:pPr>
                <a:defRPr/>
              </a:pPr>
              <a:t>20/06/2012</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fld id="{4F796EFF-CCB4-46E2-BB0F-89E4130C534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fld id="{09245740-90D7-4CC7-B473-F15F56F4301B}" type="datetimeFigureOut">
              <a:rPr lang="en-GB"/>
              <a:pPr>
                <a:defRPr/>
              </a:pPr>
              <a:t>20/06/2012</a:t>
            </a:fld>
            <a:endParaRPr lang="en-GB"/>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endParaRPr lang="en-GB"/>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fld id="{6CE5BC9B-D53E-4F60-B798-3094EC167DB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fld id="{0C61E583-BAE2-44D7-A368-9C2C3768C48A}" type="datetimeFigureOut">
              <a:rPr lang="en-GB"/>
              <a:pPr>
                <a:defRPr/>
              </a:pPr>
              <a:t>20/06/2012</a:t>
            </a:fld>
            <a:endParaRPr lang="en-GB"/>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endParaRPr lang="en-GB"/>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fld id="{5D481A47-0DD2-40F2-8549-782BDA1B2621}"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fld id="{C5221B43-719C-4053-A484-C88DA114F8EF}" type="datetimeFigureOut">
              <a:rPr lang="en-GB"/>
              <a:pPr>
                <a:defRPr/>
              </a:pPr>
              <a:t>20/06/2012</a:t>
            </a:fld>
            <a:endParaRPr lang="en-GB"/>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endParaRPr lang="en-GB"/>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fld id="{75D13A65-3CC3-40E4-9ABC-A1289EF8BBF0}"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fld id="{550F140E-202A-4C39-80AC-EFCFFA72CEEB}" type="datetimeFigureOut">
              <a:rPr lang="en-GB"/>
              <a:pPr>
                <a:defRPr/>
              </a:pPr>
              <a:t>20/06/2012</a:t>
            </a:fld>
            <a:endParaRPr lang="en-GB"/>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endParaRPr lang="en-GB"/>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fld id="{1596B28C-A3B9-45A7-9FC3-AAE969FC3C8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fld id="{EAF7247C-C0AD-4434-87E0-603CA5B5757B}" type="datetimeFigureOut">
              <a:rPr lang="en-GB"/>
              <a:pPr>
                <a:defRPr/>
              </a:pPr>
              <a:t>20/06/2012</a:t>
            </a:fld>
            <a:endParaRPr lang="en-GB"/>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endParaRPr lang="en-GB"/>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fld id="{C9BECC6E-1976-4570-9940-8A43AECFBF8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fld id="{2C470224-939B-4A3A-BE13-8D074BC543C9}" type="datetimeFigureOut">
              <a:rPr lang="en-GB"/>
              <a:pPr>
                <a:defRPr/>
              </a:pPr>
              <a:t>20/06/2012</a:t>
            </a:fld>
            <a:endParaRPr lang="en-GB"/>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endParaRPr lang="en-GB"/>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ea typeface="MS PGothic" pitchFamily="34" charset="-128"/>
              </a:defRPr>
            </a:lvl1pPr>
          </a:lstStyle>
          <a:p>
            <a:pPr>
              <a:defRPr/>
            </a:pPr>
            <a:fld id="{DEA528A7-D424-47FA-B13B-075C3E74C3F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a:ea typeface="+mn-ea"/>
              </a:defRPr>
            </a:lvl1pPr>
          </a:lstStyle>
          <a:p>
            <a:pPr>
              <a:defRPr/>
            </a:pPr>
            <a:fld id="{F15EC0AF-F9DF-4127-A059-927229E30E62}" type="datetimeFigureOut">
              <a:rPr lang="en-GB">
                <a:cs typeface="+mn-cs"/>
              </a:rPr>
              <a:pPr>
                <a:defRPr/>
              </a:pPr>
              <a:t>20/06/2012</a:t>
            </a:fld>
            <a:endParaRPr lang="en-GB">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prstClr val="black">
                    <a:tint val="75000"/>
                  </a:prstClr>
                </a:solidFill>
                <a:latin typeface="Calibri"/>
                <a:ea typeface="+mn-ea"/>
              </a:defRPr>
            </a:lvl1pPr>
          </a:lstStyle>
          <a:p>
            <a:pPr>
              <a:defRPr/>
            </a:pPr>
            <a:endParaRPr lang="en-GB">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a:ea typeface="+mn-ea"/>
              </a:defRPr>
            </a:lvl1pPr>
          </a:lstStyle>
          <a:p>
            <a:pPr>
              <a:defRPr/>
            </a:pPr>
            <a:fld id="{FAACE022-C1F2-46F1-987E-0D3D6CAA4CC0}" type="slidenum">
              <a:rPr lang="en-GB">
                <a:cs typeface="+mn-cs"/>
              </a:rPr>
              <a:pPr>
                <a:defRPr/>
              </a:pPr>
              <a:t>‹#›</a:t>
            </a:fld>
            <a:endParaRPr lang="en-GB">
              <a:cs typeface="+mn-cs"/>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41"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47.png"/></Relationships>
</file>

<file path=ppt/slides/_rels/slide11.xml.rels><?xml version="1.0" encoding="UTF-8" standalone="yes"?>
<Relationships xmlns="http://schemas.openxmlformats.org/package/2006/relationships"><Relationship Id="rId11" Type="http://schemas.openxmlformats.org/officeDocument/2006/relationships/image" Target="../media/image55.png"/><Relationship Id="rId12" Type="http://schemas.openxmlformats.org/officeDocument/2006/relationships/oleObject" Target="../embeddings/oleObject2.bin"/><Relationship Id="rId13" Type="http://schemas.openxmlformats.org/officeDocument/2006/relationships/image" Target="../media/image49.png"/><Relationship Id="rId14" Type="http://schemas.openxmlformats.org/officeDocument/2006/relationships/oleObject" Target="../embeddings/oleObject3.bin"/><Relationship Id="rId15" Type="http://schemas.openxmlformats.org/officeDocument/2006/relationships/image" Target="../media/image50.png"/><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notesSlide" Target="../notesSlides/notesSlide11.xml"/><Relationship Id="rId4" Type="http://schemas.openxmlformats.org/officeDocument/2006/relationships/image" Target="../media/image41.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54.png"/><Relationship Id="rId9" Type="http://schemas.openxmlformats.org/officeDocument/2006/relationships/oleObject" Target="../embeddings/oleObject1.bin"/><Relationship Id="rId10"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57.jpeg"/><Relationship Id="rId5" Type="http://schemas.microsoft.com/office/2007/relationships/hdphoto" Target="../media/hdphoto5.wdp"/><Relationship Id="rId1" Type="http://schemas.openxmlformats.org/officeDocument/2006/relationships/slideLayout" Target="../slideLayouts/slideLayout12.xml"/><Relationship Id="rId2" Type="http://schemas.openxmlformats.org/officeDocument/2006/relationships/image" Target="../media/image56.jpeg"/></Relationships>
</file>

<file path=ppt/slides/_rels/slide13.xml.rels><?xml version="1.0" encoding="UTF-8" standalone="yes"?>
<Relationships xmlns="http://schemas.openxmlformats.org/package/2006/relationships"><Relationship Id="rId3" Type="http://schemas.openxmlformats.org/officeDocument/2006/relationships/hyperlink" Target="http://blogs.nature.com/eresearch/" TargetMode="External"/><Relationship Id="rId4"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67.jpg"/><Relationship Id="rId4" Type="http://schemas.openxmlformats.org/officeDocument/2006/relationships/image" Target="../media/image68.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8.jpeg"/><Relationship Id="rId5" Type="http://schemas.microsoft.com/office/2007/relationships/hdphoto" Target="../media/hdphoto1.wdp"/><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4" Type="http://schemas.microsoft.com/office/2007/relationships/hdphoto" Target="../media/hdphoto2.wdp"/><Relationship Id="rId5" Type="http://schemas.openxmlformats.org/officeDocument/2006/relationships/image" Target="../media/image18.jpeg"/><Relationship Id="rId6"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26.jpeg"/><Relationship Id="rId9"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1"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image" Target="../media/image45.jpeg"/><Relationship Id="rId12" Type="http://schemas.openxmlformats.org/officeDocument/2006/relationships/image" Target="../media/image46.jpeg"/><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jpe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png"/><Relationship Id="rId10"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OeR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779838" y="44624"/>
            <a:ext cx="5364162" cy="3933825"/>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pic>
        <p:nvPicPr>
          <p:cNvPr id="2457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4328" y="5183625"/>
            <a:ext cx="1296144" cy="119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5"/>
          <p:cNvSpPr txBox="1">
            <a:spLocks noChangeArrowheads="1"/>
          </p:cNvSpPr>
          <p:nvPr/>
        </p:nvSpPr>
        <p:spPr bwMode="auto">
          <a:xfrm>
            <a:off x="4067944" y="2852936"/>
            <a:ext cx="419893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smtClean="0">
                <a:solidFill>
                  <a:srgbClr val="800000"/>
                </a:solidFill>
              </a:rPr>
              <a:t>David De Roure</a:t>
            </a:r>
          </a:p>
        </p:txBody>
      </p:sp>
      <p:pic>
        <p:nvPicPr>
          <p:cNvPr id="24582"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2479" y="5183625"/>
            <a:ext cx="1375385"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6" cstate="print"/>
          <a:srcRect/>
          <a:stretch>
            <a:fillRect/>
          </a:stretch>
        </p:blipFill>
        <p:spPr bwMode="auto">
          <a:xfrm>
            <a:off x="604328" y="3815473"/>
            <a:ext cx="2711630" cy="1296000"/>
          </a:xfrm>
          <a:prstGeom prst="rect">
            <a:avLst/>
          </a:prstGeom>
          <a:noFill/>
          <a:ln w="9525">
            <a:noFill/>
            <a:miter lim="800000"/>
            <a:headEnd/>
            <a:tailEnd/>
          </a:ln>
        </p:spPr>
      </p:pic>
      <p:sp>
        <p:nvSpPr>
          <p:cNvPr id="9" name="TextBox 8"/>
          <p:cNvSpPr txBox="1"/>
          <p:nvPr/>
        </p:nvSpPr>
        <p:spPr>
          <a:xfrm>
            <a:off x="526214" y="619919"/>
            <a:ext cx="8086755" cy="1852815"/>
          </a:xfrm>
          <a:prstGeom prst="rect">
            <a:avLst/>
          </a:prstGeom>
          <a:noFill/>
        </p:spPr>
        <p:txBody>
          <a:bodyPr wrap="none">
            <a:spAutoFit/>
          </a:bodyPr>
          <a:lstStyle/>
          <a:p>
            <a:pPr marL="0" indent="0">
              <a:lnSpc>
                <a:spcPct val="140000"/>
              </a:lnSpc>
              <a:buNone/>
            </a:pPr>
            <a:r>
              <a:rPr lang="en-US" sz="3600" i="1" dirty="0"/>
              <a:t>Repeat, Reuse, Remix</a:t>
            </a:r>
            <a:r>
              <a:rPr lang="en-US" sz="3600" i="1" dirty="0" smtClean="0"/>
              <a:t>, Reproduce, …</a:t>
            </a:r>
            <a:r>
              <a:rPr lang="en-US" sz="3600" dirty="0" smtClean="0"/>
              <a:t/>
            </a:r>
            <a:br>
              <a:rPr lang="en-US" sz="3600" dirty="0" smtClean="0"/>
            </a:br>
            <a:r>
              <a:rPr lang="en-US" sz="4800" b="1" dirty="0" err="1" smtClean="0"/>
              <a:t>Reconstructable</a:t>
            </a:r>
            <a:r>
              <a:rPr lang="en-US" sz="4800" b="1" dirty="0" smtClean="0"/>
              <a:t> Research</a:t>
            </a:r>
            <a:endParaRPr lang="en-US" sz="3200" b="1" dirty="0"/>
          </a:p>
        </p:txBody>
      </p:sp>
      <p:pic>
        <p:nvPicPr>
          <p:cNvPr id="3" name="Picture 2"/>
          <p:cNvPicPr>
            <a:picLocks noChangeAspect="1"/>
          </p:cNvPicPr>
          <p:nvPr/>
        </p:nvPicPr>
        <p:blipFill>
          <a:blip r:embed="rId7"/>
          <a:stretch>
            <a:fillRect/>
          </a:stretch>
        </p:blipFill>
        <p:spPr>
          <a:xfrm>
            <a:off x="6084168" y="4221088"/>
            <a:ext cx="1961757" cy="1264604"/>
          </a:xfrm>
          <a:prstGeom prst="rect">
            <a:avLst/>
          </a:prstGeom>
        </p:spPr>
      </p:pic>
    </p:spTree>
    <p:extLst>
      <p:ext uri="{BB962C8B-B14F-4D97-AF65-F5344CB8AC3E}">
        <p14:creationId xmlns:p14="http://schemas.microsoft.com/office/powerpoint/2010/main" val="31909683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wf140net.png"/>
          <p:cNvPicPr>
            <a:picLocks noChangeAspect="1"/>
          </p:cNvPicPr>
          <p:nvPr/>
        </p:nvPicPr>
        <p:blipFill>
          <a:blip r:embed="rId3">
            <a:extLst>
              <a:ext uri="{28A0092B-C50C-407E-A947-70E740481C1C}">
                <a14:useLocalDpi xmlns:a14="http://schemas.microsoft.com/office/drawing/2010/main" val="0"/>
              </a:ext>
            </a:extLst>
          </a:blip>
          <a:srcRect b="5188"/>
          <a:stretch>
            <a:fillRect/>
          </a:stretch>
        </p:blipFill>
        <p:spPr bwMode="auto">
          <a:xfrm>
            <a:off x="-26988" y="0"/>
            <a:ext cx="9170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5311775" y="2492375"/>
            <a:ext cx="1852613" cy="46085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4" name="Rounded Rectangle 3"/>
          <p:cNvSpPr/>
          <p:nvPr/>
        </p:nvSpPr>
        <p:spPr>
          <a:xfrm>
            <a:off x="6084888" y="635000"/>
            <a:ext cx="720725" cy="2968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5" name="Rectangle 6"/>
          <p:cNvSpPr>
            <a:spLocks noChangeArrowheads="1"/>
          </p:cNvSpPr>
          <p:nvPr/>
        </p:nvSpPr>
        <p:spPr bwMode="auto">
          <a:xfrm>
            <a:off x="0" y="6516688"/>
            <a:ext cx="2890838" cy="338137"/>
          </a:xfrm>
          <a:prstGeom prst="rect">
            <a:avLst/>
          </a:prstGeom>
          <a:solidFill>
            <a:schemeClr val="bg1"/>
          </a:solidFill>
          <a:ln w="9525">
            <a:noFill/>
            <a:miter lim="800000"/>
            <a:headEnd/>
            <a:tailEnd/>
          </a:ln>
        </p:spPr>
        <p:txBody>
          <a:bodyPr wrap="none">
            <a:spAutoFit/>
          </a:bodyPr>
          <a:lstStyle/>
          <a:p>
            <a:pPr>
              <a:defRPr/>
            </a:pPr>
            <a:r>
              <a:rPr lang="en-GB" sz="1600" dirty="0">
                <a:solidFill>
                  <a:schemeClr val="bg1">
                    <a:lumMod val="50000"/>
                  </a:schemeClr>
                </a:solidFill>
                <a:ea typeface="+mn-ea"/>
                <a:cs typeface="Arial" charset="0"/>
              </a:rPr>
              <a:t>http://www.myexperiment.org/</a:t>
            </a:r>
          </a:p>
        </p:txBody>
      </p:sp>
    </p:spTree>
    <p:extLst>
      <p:ext uri="{BB962C8B-B14F-4D97-AF65-F5344CB8AC3E}">
        <p14:creationId xmlns:p14="http://schemas.microsoft.com/office/powerpoint/2010/main" val="9363308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2"/>
          <p:cNvPicPr>
            <a:picLocks noChangeAspect="1" noChangeArrowheads="1"/>
          </p:cNvPicPr>
          <p:nvPr/>
        </p:nvPicPr>
        <p:blipFill>
          <a:blip r:embed="rId4" cstate="print"/>
          <a:srcRect/>
          <a:stretch>
            <a:fillRect/>
          </a:stretch>
        </p:blipFill>
        <p:spPr bwMode="auto">
          <a:xfrm>
            <a:off x="6826250" y="5516563"/>
            <a:ext cx="2138363" cy="731837"/>
          </a:xfrm>
          <a:prstGeom prst="rect">
            <a:avLst/>
          </a:prstGeom>
          <a:noFill/>
          <a:ln w="9525" algn="in">
            <a:noFill/>
            <a:miter lim="800000"/>
            <a:headEnd/>
            <a:tailEnd/>
          </a:ln>
        </p:spPr>
      </p:pic>
      <p:pic>
        <p:nvPicPr>
          <p:cNvPr id="1030" name="Picture 91"/>
          <p:cNvPicPr>
            <a:picLocks noChangeAspect="1" noChangeArrowheads="1"/>
          </p:cNvPicPr>
          <p:nvPr/>
        </p:nvPicPr>
        <p:blipFill>
          <a:blip r:embed="rId5" cstate="print"/>
          <a:srcRect/>
          <a:stretch>
            <a:fillRect/>
          </a:stretch>
        </p:blipFill>
        <p:spPr bwMode="auto">
          <a:xfrm>
            <a:off x="6715125" y="214313"/>
            <a:ext cx="1643063" cy="2125662"/>
          </a:xfrm>
          <a:prstGeom prst="rect">
            <a:avLst/>
          </a:prstGeom>
          <a:noFill/>
          <a:ln w="9525">
            <a:solidFill>
              <a:schemeClr val="tx1"/>
            </a:solidFill>
            <a:miter lim="800000"/>
            <a:headEnd/>
            <a:tailEnd/>
          </a:ln>
        </p:spPr>
      </p:pic>
      <p:pic>
        <p:nvPicPr>
          <p:cNvPr id="1031" name="Picture 93"/>
          <p:cNvPicPr>
            <a:picLocks noChangeAspect="1" noChangeArrowheads="1"/>
          </p:cNvPicPr>
          <p:nvPr/>
        </p:nvPicPr>
        <p:blipFill>
          <a:blip r:embed="rId6" cstate="print"/>
          <a:srcRect/>
          <a:stretch>
            <a:fillRect/>
          </a:stretch>
        </p:blipFill>
        <p:spPr bwMode="auto">
          <a:xfrm>
            <a:off x="4535488" y="5543550"/>
            <a:ext cx="1944687" cy="561975"/>
          </a:xfrm>
          <a:prstGeom prst="rect">
            <a:avLst/>
          </a:prstGeom>
          <a:noFill/>
          <a:ln w="9525">
            <a:solidFill>
              <a:schemeClr val="tx1"/>
            </a:solidFill>
            <a:miter lim="800000"/>
            <a:headEnd/>
            <a:tailEnd/>
          </a:ln>
        </p:spPr>
      </p:pic>
      <p:pic>
        <p:nvPicPr>
          <p:cNvPr id="1032" name="Picture 94"/>
          <p:cNvPicPr>
            <a:picLocks noChangeAspect="1" noChangeArrowheads="1"/>
          </p:cNvPicPr>
          <p:nvPr/>
        </p:nvPicPr>
        <p:blipFill>
          <a:blip r:embed="rId7" cstate="print"/>
          <a:srcRect/>
          <a:stretch>
            <a:fillRect/>
          </a:stretch>
        </p:blipFill>
        <p:spPr bwMode="auto">
          <a:xfrm>
            <a:off x="2303463" y="4030663"/>
            <a:ext cx="1865312" cy="1624012"/>
          </a:xfrm>
          <a:prstGeom prst="rect">
            <a:avLst/>
          </a:prstGeom>
          <a:noFill/>
          <a:ln w="9525">
            <a:solidFill>
              <a:schemeClr val="tx1"/>
            </a:solidFill>
            <a:miter lim="800000"/>
            <a:headEnd/>
            <a:tailEnd/>
          </a:ln>
        </p:spPr>
      </p:pic>
      <p:pic>
        <p:nvPicPr>
          <p:cNvPr id="1033" name="Picture 95"/>
          <p:cNvPicPr>
            <a:picLocks noChangeAspect="1" noChangeArrowheads="1"/>
          </p:cNvPicPr>
          <p:nvPr/>
        </p:nvPicPr>
        <p:blipFill>
          <a:blip r:embed="rId8" cstate="print"/>
          <a:srcRect/>
          <a:stretch>
            <a:fillRect/>
          </a:stretch>
        </p:blipFill>
        <p:spPr bwMode="auto">
          <a:xfrm>
            <a:off x="315913" y="1785938"/>
            <a:ext cx="1844675" cy="1358900"/>
          </a:xfrm>
          <a:prstGeom prst="rect">
            <a:avLst/>
          </a:prstGeom>
          <a:noFill/>
          <a:ln w="9525">
            <a:solidFill>
              <a:schemeClr val="tx1"/>
            </a:solidFill>
            <a:miter lim="800000"/>
            <a:headEnd/>
            <a:tailEnd/>
          </a:ln>
        </p:spPr>
      </p:pic>
      <p:graphicFrame>
        <p:nvGraphicFramePr>
          <p:cNvPr id="1026" name="Object 96"/>
          <p:cNvGraphicFramePr>
            <a:graphicFrameLocks noChangeAspect="1"/>
          </p:cNvGraphicFramePr>
          <p:nvPr/>
        </p:nvGraphicFramePr>
        <p:xfrm>
          <a:off x="454025" y="4845050"/>
          <a:ext cx="1046163" cy="1743075"/>
        </p:xfrm>
        <a:graphic>
          <a:graphicData uri="http://schemas.openxmlformats.org/presentationml/2006/ole">
            <mc:AlternateContent xmlns:mc="http://schemas.openxmlformats.org/markup-compatibility/2006">
              <mc:Choice xmlns:v="urn:schemas-microsoft-com:vml" Requires="v">
                <p:oleObj spid="_x0000_s7386" name="Bitmap Image" r:id="rId9" imgW="1743318" imgH="3514286" progId="PBrush">
                  <p:embed/>
                </p:oleObj>
              </mc:Choice>
              <mc:Fallback>
                <p:oleObj name="Bitmap Image" r:id="rId9" imgW="1743318" imgH="3514286" progId="PBrush">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4025" y="4845050"/>
                        <a:ext cx="1046163" cy="17430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034" name="Picture 98"/>
          <p:cNvPicPr>
            <a:picLocks noChangeAspect="1" noChangeArrowheads="1"/>
          </p:cNvPicPr>
          <p:nvPr/>
        </p:nvPicPr>
        <p:blipFill>
          <a:blip r:embed="rId11" cstate="print"/>
          <a:srcRect/>
          <a:stretch>
            <a:fillRect/>
          </a:stretch>
        </p:blipFill>
        <p:spPr bwMode="auto">
          <a:xfrm>
            <a:off x="3195638" y="1366838"/>
            <a:ext cx="2447925" cy="1201737"/>
          </a:xfrm>
          <a:prstGeom prst="rect">
            <a:avLst/>
          </a:prstGeom>
          <a:noFill/>
          <a:ln w="9525">
            <a:solidFill>
              <a:schemeClr val="tx1"/>
            </a:solidFill>
            <a:miter lim="800000"/>
            <a:headEnd/>
            <a:tailEnd/>
          </a:ln>
        </p:spPr>
      </p:pic>
      <p:sp>
        <p:nvSpPr>
          <p:cNvPr id="1035" name="Text Box 113"/>
          <p:cNvSpPr txBox="1">
            <a:spLocks noChangeArrowheads="1"/>
          </p:cNvSpPr>
          <p:nvPr/>
        </p:nvSpPr>
        <p:spPr bwMode="auto">
          <a:xfrm>
            <a:off x="2928938" y="714375"/>
            <a:ext cx="1427162" cy="460375"/>
          </a:xfrm>
          <a:prstGeom prst="rect">
            <a:avLst/>
          </a:prstGeom>
          <a:noFill/>
          <a:ln w="9525">
            <a:solidFill>
              <a:schemeClr val="tx1"/>
            </a:solidFill>
            <a:miter lim="800000"/>
            <a:headEnd/>
            <a:tailEnd/>
          </a:ln>
        </p:spPr>
        <p:txBody>
          <a:bodyPr>
            <a:spAutoFit/>
          </a:bodyPr>
          <a:lstStyle/>
          <a:p>
            <a:pPr algn="ctr">
              <a:spcBef>
                <a:spcPct val="50000"/>
              </a:spcBef>
            </a:pPr>
            <a:r>
              <a:rPr lang="en-GB" sz="2400">
                <a:latin typeface="Calibri" pitchFamily="34" charset="0"/>
              </a:rPr>
              <a:t>Results</a:t>
            </a:r>
          </a:p>
        </p:txBody>
      </p:sp>
      <p:sp>
        <p:nvSpPr>
          <p:cNvPr id="1036" name="Text Box 115"/>
          <p:cNvSpPr txBox="1">
            <a:spLocks noChangeArrowheads="1"/>
          </p:cNvSpPr>
          <p:nvPr/>
        </p:nvSpPr>
        <p:spPr bwMode="auto">
          <a:xfrm>
            <a:off x="285750" y="3286125"/>
            <a:ext cx="998538" cy="460375"/>
          </a:xfrm>
          <a:prstGeom prst="rect">
            <a:avLst/>
          </a:prstGeom>
          <a:noFill/>
          <a:ln w="9525">
            <a:solidFill>
              <a:schemeClr val="tx1"/>
            </a:solidFill>
            <a:miter lim="800000"/>
            <a:headEnd/>
            <a:tailEnd/>
          </a:ln>
        </p:spPr>
        <p:txBody>
          <a:bodyPr>
            <a:spAutoFit/>
          </a:bodyPr>
          <a:lstStyle/>
          <a:p>
            <a:pPr algn="ctr">
              <a:spcBef>
                <a:spcPct val="50000"/>
              </a:spcBef>
            </a:pPr>
            <a:r>
              <a:rPr lang="en-GB" sz="2400">
                <a:latin typeface="Calibri" pitchFamily="34" charset="0"/>
              </a:rPr>
              <a:t>Logs</a:t>
            </a:r>
          </a:p>
        </p:txBody>
      </p:sp>
      <p:sp>
        <p:nvSpPr>
          <p:cNvPr id="1037" name="Text Box 118"/>
          <p:cNvSpPr txBox="1">
            <a:spLocks noChangeArrowheads="1"/>
          </p:cNvSpPr>
          <p:nvPr/>
        </p:nvSpPr>
        <p:spPr bwMode="auto">
          <a:xfrm>
            <a:off x="5940425" y="6237288"/>
            <a:ext cx="1285875" cy="46037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GB" sz="2400">
                <a:latin typeface="Calibri" pitchFamily="34" charset="0"/>
              </a:rPr>
              <a:t>Results</a:t>
            </a:r>
          </a:p>
        </p:txBody>
      </p:sp>
      <p:sp>
        <p:nvSpPr>
          <p:cNvPr id="1038" name="Text Box 119"/>
          <p:cNvSpPr txBox="1">
            <a:spLocks noChangeArrowheads="1"/>
          </p:cNvSpPr>
          <p:nvPr/>
        </p:nvSpPr>
        <p:spPr bwMode="auto">
          <a:xfrm>
            <a:off x="214313" y="4203700"/>
            <a:ext cx="1643062" cy="46037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GB" sz="2400">
                <a:latin typeface="Calibri" pitchFamily="34" charset="0"/>
              </a:rPr>
              <a:t>Metadata</a:t>
            </a:r>
          </a:p>
        </p:txBody>
      </p:sp>
      <p:graphicFrame>
        <p:nvGraphicFramePr>
          <p:cNvPr id="1027" name="Object 124"/>
          <p:cNvGraphicFramePr>
            <a:graphicFrameLocks noChangeAspect="1"/>
          </p:cNvGraphicFramePr>
          <p:nvPr/>
        </p:nvGraphicFramePr>
        <p:xfrm>
          <a:off x="7572375" y="2643188"/>
          <a:ext cx="1241425" cy="1296987"/>
        </p:xfrm>
        <a:graphic>
          <a:graphicData uri="http://schemas.openxmlformats.org/presentationml/2006/ole">
            <mc:AlternateContent xmlns:mc="http://schemas.openxmlformats.org/markup-compatibility/2006">
              <mc:Choice xmlns:v="urn:schemas-microsoft-com:vml" Requires="v">
                <p:oleObj spid="_x0000_s7387" name="Bitmap Image" r:id="rId12" imgW="1057423" imgH="1104762" progId="PBrush">
                  <p:embed/>
                </p:oleObj>
              </mc:Choice>
              <mc:Fallback>
                <p:oleObj name="Bitmap Image" r:id="rId12" imgW="1057423" imgH="1104762" progId="PBrush">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72375" y="2643188"/>
                        <a:ext cx="1241425" cy="129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39" name="Text Box 125"/>
          <p:cNvSpPr txBox="1">
            <a:spLocks noChangeArrowheads="1"/>
          </p:cNvSpPr>
          <p:nvPr/>
        </p:nvSpPr>
        <p:spPr bwMode="auto">
          <a:xfrm>
            <a:off x="7715250" y="4357688"/>
            <a:ext cx="1143000" cy="4667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GB" sz="2400">
                <a:latin typeface="Calibri" pitchFamily="34" charset="0"/>
              </a:rPr>
              <a:t>Paper</a:t>
            </a:r>
          </a:p>
        </p:txBody>
      </p:sp>
      <p:graphicFrame>
        <p:nvGraphicFramePr>
          <p:cNvPr id="1028" name="Object 126"/>
          <p:cNvGraphicFramePr>
            <a:graphicFrameLocks noChangeAspect="1"/>
          </p:cNvGraphicFramePr>
          <p:nvPr/>
        </p:nvGraphicFramePr>
        <p:xfrm>
          <a:off x="5005388" y="2690813"/>
          <a:ext cx="1746250" cy="1625600"/>
        </p:xfrm>
        <a:graphic>
          <a:graphicData uri="http://schemas.openxmlformats.org/presentationml/2006/ole">
            <mc:AlternateContent xmlns:mc="http://schemas.openxmlformats.org/markup-compatibility/2006">
              <mc:Choice xmlns:v="urn:schemas-microsoft-com:vml" Requires="v">
                <p:oleObj spid="_x0000_s7388" name="Bitmap Image" r:id="rId14" imgW="1771429" imgH="1867161" progId="PBrush">
                  <p:embed/>
                </p:oleObj>
              </mc:Choice>
              <mc:Fallback>
                <p:oleObj name="Bitmap Image" r:id="rId14" imgW="1771429" imgH="1867161" progId="PBrush">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05388" y="2690813"/>
                        <a:ext cx="174625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40" name="Text Box 127"/>
          <p:cNvSpPr txBox="1">
            <a:spLocks noChangeArrowheads="1"/>
          </p:cNvSpPr>
          <p:nvPr/>
        </p:nvSpPr>
        <p:spPr bwMode="auto">
          <a:xfrm>
            <a:off x="4892675" y="4308475"/>
            <a:ext cx="1427163" cy="46037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GB" sz="2400">
                <a:latin typeface="Calibri" pitchFamily="34" charset="0"/>
              </a:rPr>
              <a:t>Slides</a:t>
            </a:r>
          </a:p>
        </p:txBody>
      </p:sp>
      <p:sp>
        <p:nvSpPr>
          <p:cNvPr id="2" name="Line 32"/>
          <p:cNvSpPr>
            <a:spLocks noChangeShapeType="1"/>
          </p:cNvSpPr>
          <p:nvPr/>
        </p:nvSpPr>
        <p:spPr bwMode="auto">
          <a:xfrm>
            <a:off x="3349625" y="2587625"/>
            <a:ext cx="0" cy="1441450"/>
          </a:xfrm>
          <a:prstGeom prst="line">
            <a:avLst/>
          </a:prstGeom>
          <a:noFill/>
          <a:ln w="9525">
            <a:solidFill>
              <a:schemeClr val="tx1"/>
            </a:solidFill>
            <a:round/>
            <a:headEnd/>
            <a:tailEnd type="triangle" w="med" len="med"/>
          </a:ln>
        </p:spPr>
        <p:txBody>
          <a:bodyPr/>
          <a:lstStyle/>
          <a:p>
            <a:endParaRPr lang="en-GB"/>
          </a:p>
        </p:txBody>
      </p:sp>
      <p:sp>
        <p:nvSpPr>
          <p:cNvPr id="1041" name="Line 33"/>
          <p:cNvSpPr>
            <a:spLocks noChangeShapeType="1"/>
          </p:cNvSpPr>
          <p:nvPr/>
        </p:nvSpPr>
        <p:spPr bwMode="auto">
          <a:xfrm flipH="1">
            <a:off x="5673725" y="1436688"/>
            <a:ext cx="1008063" cy="503237"/>
          </a:xfrm>
          <a:prstGeom prst="line">
            <a:avLst/>
          </a:prstGeom>
          <a:noFill/>
          <a:ln w="9525">
            <a:solidFill>
              <a:schemeClr val="tx1"/>
            </a:solidFill>
            <a:round/>
            <a:headEnd/>
            <a:tailEnd type="triangle" w="med" len="med"/>
          </a:ln>
        </p:spPr>
        <p:txBody>
          <a:bodyPr/>
          <a:lstStyle/>
          <a:p>
            <a:endParaRPr lang="en-GB"/>
          </a:p>
        </p:txBody>
      </p:sp>
      <p:sp>
        <p:nvSpPr>
          <p:cNvPr id="1042" name="Line 36"/>
          <p:cNvSpPr>
            <a:spLocks noChangeShapeType="1"/>
          </p:cNvSpPr>
          <p:nvPr/>
        </p:nvSpPr>
        <p:spPr bwMode="auto">
          <a:xfrm flipH="1" flipV="1">
            <a:off x="6643688" y="3286125"/>
            <a:ext cx="1285875" cy="142875"/>
          </a:xfrm>
          <a:prstGeom prst="line">
            <a:avLst/>
          </a:prstGeom>
          <a:noFill/>
          <a:ln w="9525">
            <a:solidFill>
              <a:schemeClr val="tx1"/>
            </a:solidFill>
            <a:round/>
            <a:headEnd/>
            <a:tailEnd type="triangle" w="med" len="med"/>
          </a:ln>
        </p:spPr>
        <p:txBody>
          <a:bodyPr/>
          <a:lstStyle/>
          <a:p>
            <a:endParaRPr lang="en-GB"/>
          </a:p>
        </p:txBody>
      </p:sp>
      <p:sp>
        <p:nvSpPr>
          <p:cNvPr id="1043" name="Line 37"/>
          <p:cNvSpPr>
            <a:spLocks noChangeShapeType="1"/>
          </p:cNvSpPr>
          <p:nvPr/>
        </p:nvSpPr>
        <p:spPr bwMode="auto">
          <a:xfrm>
            <a:off x="7358063" y="2357438"/>
            <a:ext cx="714375" cy="500062"/>
          </a:xfrm>
          <a:prstGeom prst="line">
            <a:avLst/>
          </a:prstGeom>
          <a:noFill/>
          <a:ln w="9525">
            <a:solidFill>
              <a:schemeClr val="tx1"/>
            </a:solidFill>
            <a:round/>
            <a:headEnd/>
            <a:tailEnd type="triangle" w="med" len="med"/>
          </a:ln>
        </p:spPr>
        <p:txBody>
          <a:bodyPr/>
          <a:lstStyle/>
          <a:p>
            <a:endParaRPr lang="en-GB"/>
          </a:p>
        </p:txBody>
      </p:sp>
      <p:sp>
        <p:nvSpPr>
          <p:cNvPr id="1044" name="Line 38"/>
          <p:cNvSpPr>
            <a:spLocks noChangeShapeType="1"/>
          </p:cNvSpPr>
          <p:nvPr/>
        </p:nvSpPr>
        <p:spPr bwMode="auto">
          <a:xfrm flipV="1">
            <a:off x="4168775" y="3668713"/>
            <a:ext cx="936625" cy="503237"/>
          </a:xfrm>
          <a:prstGeom prst="line">
            <a:avLst/>
          </a:prstGeom>
          <a:noFill/>
          <a:ln w="9525">
            <a:solidFill>
              <a:schemeClr val="tx1"/>
            </a:solidFill>
            <a:round/>
            <a:headEnd/>
            <a:tailEnd type="triangle" w="med" len="med"/>
          </a:ln>
        </p:spPr>
        <p:txBody>
          <a:bodyPr/>
          <a:lstStyle/>
          <a:p>
            <a:endParaRPr lang="en-GB"/>
          </a:p>
        </p:txBody>
      </p:sp>
      <p:sp>
        <p:nvSpPr>
          <p:cNvPr id="1045" name="Line 39"/>
          <p:cNvSpPr>
            <a:spLocks noChangeShapeType="1"/>
          </p:cNvSpPr>
          <p:nvPr/>
        </p:nvSpPr>
        <p:spPr bwMode="auto">
          <a:xfrm>
            <a:off x="5149850" y="2587625"/>
            <a:ext cx="144463" cy="360363"/>
          </a:xfrm>
          <a:prstGeom prst="line">
            <a:avLst/>
          </a:prstGeom>
          <a:noFill/>
          <a:ln w="9525">
            <a:solidFill>
              <a:schemeClr val="tx1"/>
            </a:solidFill>
            <a:round/>
            <a:headEnd/>
            <a:tailEnd type="triangle" w="med" len="med"/>
          </a:ln>
        </p:spPr>
        <p:txBody>
          <a:bodyPr/>
          <a:lstStyle/>
          <a:p>
            <a:endParaRPr lang="en-GB"/>
          </a:p>
        </p:txBody>
      </p:sp>
      <p:sp>
        <p:nvSpPr>
          <p:cNvPr id="1046" name="Line 40"/>
          <p:cNvSpPr>
            <a:spLocks noChangeShapeType="1"/>
          </p:cNvSpPr>
          <p:nvPr/>
        </p:nvSpPr>
        <p:spPr bwMode="auto">
          <a:xfrm>
            <a:off x="4168775" y="5037138"/>
            <a:ext cx="863600" cy="503237"/>
          </a:xfrm>
          <a:prstGeom prst="line">
            <a:avLst/>
          </a:prstGeom>
          <a:noFill/>
          <a:ln w="9525">
            <a:solidFill>
              <a:schemeClr val="tx1"/>
            </a:solidFill>
            <a:round/>
            <a:headEnd/>
            <a:tailEnd type="triangle" w="med" len="med"/>
          </a:ln>
        </p:spPr>
        <p:txBody>
          <a:bodyPr/>
          <a:lstStyle/>
          <a:p>
            <a:endParaRPr lang="en-GB"/>
          </a:p>
        </p:txBody>
      </p:sp>
      <p:sp>
        <p:nvSpPr>
          <p:cNvPr id="1047" name="Line 41"/>
          <p:cNvSpPr>
            <a:spLocks noChangeShapeType="1"/>
          </p:cNvSpPr>
          <p:nvPr/>
        </p:nvSpPr>
        <p:spPr bwMode="auto">
          <a:xfrm flipV="1">
            <a:off x="6302375" y="3786188"/>
            <a:ext cx="1698625" cy="1754187"/>
          </a:xfrm>
          <a:prstGeom prst="line">
            <a:avLst/>
          </a:prstGeom>
          <a:noFill/>
          <a:ln w="9525">
            <a:solidFill>
              <a:schemeClr val="tx1"/>
            </a:solidFill>
            <a:round/>
            <a:headEnd/>
            <a:tailEnd type="triangle" w="med" len="med"/>
          </a:ln>
        </p:spPr>
        <p:txBody>
          <a:bodyPr/>
          <a:lstStyle/>
          <a:p>
            <a:endParaRPr lang="en-GB"/>
          </a:p>
        </p:txBody>
      </p:sp>
      <p:sp>
        <p:nvSpPr>
          <p:cNvPr id="1048" name="Line 42"/>
          <p:cNvSpPr>
            <a:spLocks noChangeShapeType="1"/>
          </p:cNvSpPr>
          <p:nvPr/>
        </p:nvSpPr>
        <p:spPr bwMode="auto">
          <a:xfrm flipH="1">
            <a:off x="2143125" y="2071688"/>
            <a:ext cx="1071563" cy="285750"/>
          </a:xfrm>
          <a:prstGeom prst="line">
            <a:avLst/>
          </a:prstGeom>
          <a:noFill/>
          <a:ln w="9525">
            <a:solidFill>
              <a:schemeClr val="tx1"/>
            </a:solidFill>
            <a:round/>
            <a:headEnd/>
            <a:tailEnd type="triangle" w="med" len="med"/>
          </a:ln>
        </p:spPr>
        <p:txBody>
          <a:bodyPr/>
          <a:lstStyle/>
          <a:p>
            <a:endParaRPr lang="en-GB"/>
          </a:p>
        </p:txBody>
      </p:sp>
      <p:sp>
        <p:nvSpPr>
          <p:cNvPr id="1049" name="Text Box 43"/>
          <p:cNvSpPr txBox="1">
            <a:spLocks noChangeArrowheads="1"/>
          </p:cNvSpPr>
          <p:nvPr/>
        </p:nvSpPr>
        <p:spPr bwMode="auto">
          <a:xfrm>
            <a:off x="3357563" y="2857500"/>
            <a:ext cx="1214437" cy="307975"/>
          </a:xfrm>
          <a:prstGeom prst="rect">
            <a:avLst/>
          </a:prstGeom>
          <a:noFill/>
          <a:ln w="9525">
            <a:noFill/>
            <a:miter lim="800000"/>
            <a:headEnd/>
            <a:tailEnd/>
          </a:ln>
        </p:spPr>
        <p:txBody>
          <a:bodyPr>
            <a:spAutoFit/>
          </a:bodyPr>
          <a:lstStyle/>
          <a:p>
            <a:pPr>
              <a:spcBef>
                <a:spcPct val="50000"/>
              </a:spcBef>
            </a:pPr>
            <a:r>
              <a:rPr lang="en-GB" sz="1400" b="1">
                <a:latin typeface="Calibri" pitchFamily="34" charset="0"/>
              </a:rPr>
              <a:t>Feeds into</a:t>
            </a:r>
          </a:p>
        </p:txBody>
      </p:sp>
      <p:sp>
        <p:nvSpPr>
          <p:cNvPr id="1050" name="Text Box 44"/>
          <p:cNvSpPr txBox="1">
            <a:spLocks noChangeArrowheads="1"/>
          </p:cNvSpPr>
          <p:nvPr/>
        </p:nvSpPr>
        <p:spPr bwMode="auto">
          <a:xfrm>
            <a:off x="1285875" y="3500438"/>
            <a:ext cx="1057275" cy="307975"/>
          </a:xfrm>
          <a:prstGeom prst="rect">
            <a:avLst/>
          </a:prstGeom>
          <a:noFill/>
          <a:ln w="9525">
            <a:noFill/>
            <a:miter lim="800000"/>
            <a:headEnd/>
            <a:tailEnd/>
          </a:ln>
        </p:spPr>
        <p:txBody>
          <a:bodyPr>
            <a:spAutoFit/>
          </a:bodyPr>
          <a:lstStyle/>
          <a:p>
            <a:pPr>
              <a:spcBef>
                <a:spcPct val="50000"/>
              </a:spcBef>
            </a:pPr>
            <a:r>
              <a:rPr lang="en-GB" sz="1400" b="1">
                <a:latin typeface="Calibri" pitchFamily="34" charset="0"/>
              </a:rPr>
              <a:t>produces</a:t>
            </a:r>
          </a:p>
        </p:txBody>
      </p:sp>
      <p:sp>
        <p:nvSpPr>
          <p:cNvPr id="1051" name="Text Box 46"/>
          <p:cNvSpPr txBox="1">
            <a:spLocks noChangeArrowheads="1"/>
          </p:cNvSpPr>
          <p:nvPr/>
        </p:nvSpPr>
        <p:spPr bwMode="auto">
          <a:xfrm>
            <a:off x="2224088" y="1795463"/>
            <a:ext cx="990600" cy="523875"/>
          </a:xfrm>
          <a:prstGeom prst="rect">
            <a:avLst/>
          </a:prstGeom>
          <a:noFill/>
          <a:ln w="9525">
            <a:noFill/>
            <a:miter lim="800000"/>
            <a:headEnd/>
            <a:tailEnd/>
          </a:ln>
        </p:spPr>
        <p:txBody>
          <a:bodyPr>
            <a:spAutoFit/>
          </a:bodyPr>
          <a:lstStyle/>
          <a:p>
            <a:pPr>
              <a:spcBef>
                <a:spcPct val="50000"/>
              </a:spcBef>
            </a:pPr>
            <a:r>
              <a:rPr lang="en-GB" sz="1400" b="1">
                <a:latin typeface="Calibri" pitchFamily="34" charset="0"/>
              </a:rPr>
              <a:t>Included in</a:t>
            </a:r>
          </a:p>
        </p:txBody>
      </p:sp>
      <p:sp>
        <p:nvSpPr>
          <p:cNvPr id="1052" name="Line 47"/>
          <p:cNvSpPr>
            <a:spLocks noChangeShapeType="1"/>
          </p:cNvSpPr>
          <p:nvPr/>
        </p:nvSpPr>
        <p:spPr bwMode="auto">
          <a:xfrm flipH="1" flipV="1">
            <a:off x="1857375" y="3143250"/>
            <a:ext cx="844550" cy="885825"/>
          </a:xfrm>
          <a:prstGeom prst="line">
            <a:avLst/>
          </a:prstGeom>
          <a:noFill/>
          <a:ln w="9525">
            <a:solidFill>
              <a:schemeClr val="tx1"/>
            </a:solidFill>
            <a:round/>
            <a:headEnd/>
            <a:tailEnd type="triangle" w="med" len="med"/>
          </a:ln>
        </p:spPr>
        <p:txBody>
          <a:bodyPr/>
          <a:lstStyle/>
          <a:p>
            <a:endParaRPr lang="en-GB"/>
          </a:p>
        </p:txBody>
      </p:sp>
      <p:sp>
        <p:nvSpPr>
          <p:cNvPr id="1053" name="Text Box 48"/>
          <p:cNvSpPr txBox="1">
            <a:spLocks noChangeArrowheads="1"/>
          </p:cNvSpPr>
          <p:nvPr/>
        </p:nvSpPr>
        <p:spPr bwMode="auto">
          <a:xfrm>
            <a:off x="4500563" y="5000625"/>
            <a:ext cx="1071562" cy="307975"/>
          </a:xfrm>
          <a:prstGeom prst="rect">
            <a:avLst/>
          </a:prstGeom>
          <a:noFill/>
          <a:ln w="9525">
            <a:noFill/>
            <a:miter lim="800000"/>
            <a:headEnd/>
            <a:tailEnd/>
          </a:ln>
        </p:spPr>
        <p:txBody>
          <a:bodyPr>
            <a:spAutoFit/>
          </a:bodyPr>
          <a:lstStyle/>
          <a:p>
            <a:pPr>
              <a:spcBef>
                <a:spcPct val="50000"/>
              </a:spcBef>
            </a:pPr>
            <a:r>
              <a:rPr lang="en-GB" sz="1400" b="1">
                <a:latin typeface="Calibri" pitchFamily="34" charset="0"/>
              </a:rPr>
              <a:t>produces</a:t>
            </a:r>
          </a:p>
        </p:txBody>
      </p:sp>
      <p:sp>
        <p:nvSpPr>
          <p:cNvPr id="1054" name="Text Box 49"/>
          <p:cNvSpPr txBox="1">
            <a:spLocks noChangeArrowheads="1"/>
          </p:cNvSpPr>
          <p:nvPr/>
        </p:nvSpPr>
        <p:spPr bwMode="auto">
          <a:xfrm>
            <a:off x="6734175" y="5037138"/>
            <a:ext cx="1409700" cy="307975"/>
          </a:xfrm>
          <a:prstGeom prst="rect">
            <a:avLst/>
          </a:prstGeom>
          <a:noFill/>
          <a:ln w="9525">
            <a:noFill/>
            <a:miter lim="800000"/>
            <a:headEnd/>
            <a:tailEnd/>
          </a:ln>
        </p:spPr>
        <p:txBody>
          <a:bodyPr>
            <a:spAutoFit/>
          </a:bodyPr>
          <a:lstStyle/>
          <a:p>
            <a:pPr>
              <a:spcBef>
                <a:spcPct val="50000"/>
              </a:spcBef>
            </a:pPr>
            <a:r>
              <a:rPr lang="en-GB" sz="1400" b="1">
                <a:latin typeface="Calibri" pitchFamily="34" charset="0"/>
              </a:rPr>
              <a:t>Published in</a:t>
            </a:r>
          </a:p>
        </p:txBody>
      </p:sp>
      <p:sp>
        <p:nvSpPr>
          <p:cNvPr id="1055" name="Text Box 50"/>
          <p:cNvSpPr txBox="1">
            <a:spLocks noChangeArrowheads="1"/>
          </p:cNvSpPr>
          <p:nvPr/>
        </p:nvSpPr>
        <p:spPr bwMode="auto">
          <a:xfrm>
            <a:off x="5643563" y="1223963"/>
            <a:ext cx="990600" cy="306387"/>
          </a:xfrm>
          <a:prstGeom prst="rect">
            <a:avLst/>
          </a:prstGeom>
          <a:noFill/>
          <a:ln w="9525">
            <a:noFill/>
            <a:miter lim="800000"/>
            <a:headEnd/>
            <a:tailEnd/>
          </a:ln>
        </p:spPr>
        <p:txBody>
          <a:bodyPr>
            <a:spAutoFit/>
          </a:bodyPr>
          <a:lstStyle/>
          <a:p>
            <a:pPr>
              <a:spcBef>
                <a:spcPct val="50000"/>
              </a:spcBef>
            </a:pPr>
            <a:r>
              <a:rPr lang="en-GB" sz="1400" b="1">
                <a:latin typeface="Calibri" pitchFamily="34" charset="0"/>
              </a:rPr>
              <a:t>produces</a:t>
            </a:r>
          </a:p>
        </p:txBody>
      </p:sp>
      <p:sp>
        <p:nvSpPr>
          <p:cNvPr id="1056" name="Text Box 51"/>
          <p:cNvSpPr txBox="1">
            <a:spLocks noChangeArrowheads="1"/>
          </p:cNvSpPr>
          <p:nvPr/>
        </p:nvSpPr>
        <p:spPr bwMode="auto">
          <a:xfrm>
            <a:off x="5294313" y="2587625"/>
            <a:ext cx="1277937" cy="307975"/>
          </a:xfrm>
          <a:prstGeom prst="rect">
            <a:avLst/>
          </a:prstGeom>
          <a:noFill/>
          <a:ln w="9525">
            <a:noFill/>
            <a:miter lim="800000"/>
            <a:headEnd/>
            <a:tailEnd/>
          </a:ln>
        </p:spPr>
        <p:txBody>
          <a:bodyPr>
            <a:spAutoFit/>
          </a:bodyPr>
          <a:lstStyle/>
          <a:p>
            <a:pPr>
              <a:spcBef>
                <a:spcPct val="50000"/>
              </a:spcBef>
            </a:pPr>
            <a:r>
              <a:rPr lang="en-GB" sz="1400" b="1">
                <a:latin typeface="Calibri" pitchFamily="34" charset="0"/>
              </a:rPr>
              <a:t>Included in</a:t>
            </a:r>
          </a:p>
        </p:txBody>
      </p:sp>
      <p:sp>
        <p:nvSpPr>
          <p:cNvPr id="1057" name="Text Box 52"/>
          <p:cNvSpPr txBox="1">
            <a:spLocks noChangeArrowheads="1"/>
          </p:cNvSpPr>
          <p:nvPr/>
        </p:nvSpPr>
        <p:spPr bwMode="auto">
          <a:xfrm>
            <a:off x="4071938" y="3524250"/>
            <a:ext cx="1077912" cy="523875"/>
          </a:xfrm>
          <a:prstGeom prst="rect">
            <a:avLst/>
          </a:prstGeom>
          <a:noFill/>
          <a:ln w="9525">
            <a:noFill/>
            <a:miter lim="800000"/>
            <a:headEnd/>
            <a:tailEnd/>
          </a:ln>
        </p:spPr>
        <p:txBody>
          <a:bodyPr>
            <a:spAutoFit/>
          </a:bodyPr>
          <a:lstStyle/>
          <a:p>
            <a:pPr>
              <a:spcBef>
                <a:spcPct val="50000"/>
              </a:spcBef>
            </a:pPr>
            <a:r>
              <a:rPr lang="en-GB" sz="1400" b="1">
                <a:latin typeface="Calibri" pitchFamily="34" charset="0"/>
              </a:rPr>
              <a:t>Included in</a:t>
            </a:r>
          </a:p>
        </p:txBody>
      </p:sp>
      <p:sp>
        <p:nvSpPr>
          <p:cNvPr id="1058" name="Text Box 53"/>
          <p:cNvSpPr txBox="1">
            <a:spLocks noChangeArrowheads="1"/>
          </p:cNvSpPr>
          <p:nvPr/>
        </p:nvSpPr>
        <p:spPr bwMode="auto">
          <a:xfrm>
            <a:off x="6734175" y="3500438"/>
            <a:ext cx="1195388" cy="307975"/>
          </a:xfrm>
          <a:prstGeom prst="rect">
            <a:avLst/>
          </a:prstGeom>
          <a:noFill/>
          <a:ln w="9525">
            <a:noFill/>
            <a:miter lim="800000"/>
            <a:headEnd/>
            <a:tailEnd/>
          </a:ln>
        </p:spPr>
        <p:txBody>
          <a:bodyPr>
            <a:spAutoFit/>
          </a:bodyPr>
          <a:lstStyle/>
          <a:p>
            <a:pPr>
              <a:spcBef>
                <a:spcPct val="50000"/>
              </a:spcBef>
            </a:pPr>
            <a:r>
              <a:rPr lang="en-GB" sz="1400" b="1">
                <a:latin typeface="Calibri" pitchFamily="34" charset="0"/>
              </a:rPr>
              <a:t>Included in</a:t>
            </a:r>
          </a:p>
        </p:txBody>
      </p:sp>
      <p:sp>
        <p:nvSpPr>
          <p:cNvPr id="1059" name="Text Box 54"/>
          <p:cNvSpPr txBox="1">
            <a:spLocks noChangeArrowheads="1"/>
          </p:cNvSpPr>
          <p:nvPr/>
        </p:nvSpPr>
        <p:spPr bwMode="auto">
          <a:xfrm>
            <a:off x="7715250" y="2406650"/>
            <a:ext cx="1428750" cy="307975"/>
          </a:xfrm>
          <a:prstGeom prst="rect">
            <a:avLst/>
          </a:prstGeom>
          <a:noFill/>
          <a:ln w="9525">
            <a:noFill/>
            <a:miter lim="800000"/>
            <a:headEnd/>
            <a:tailEnd/>
          </a:ln>
        </p:spPr>
        <p:txBody>
          <a:bodyPr>
            <a:spAutoFit/>
          </a:bodyPr>
          <a:lstStyle/>
          <a:p>
            <a:pPr>
              <a:spcBef>
                <a:spcPct val="50000"/>
              </a:spcBef>
            </a:pPr>
            <a:r>
              <a:rPr lang="en-GB" sz="1400" b="1">
                <a:latin typeface="Calibri" pitchFamily="34" charset="0"/>
              </a:rPr>
              <a:t>Published in</a:t>
            </a:r>
          </a:p>
        </p:txBody>
      </p:sp>
      <p:sp>
        <p:nvSpPr>
          <p:cNvPr id="1061" name="Text Box 112"/>
          <p:cNvSpPr txBox="1">
            <a:spLocks noChangeArrowheads="1"/>
          </p:cNvSpPr>
          <p:nvPr/>
        </p:nvSpPr>
        <p:spPr bwMode="auto">
          <a:xfrm>
            <a:off x="4643438" y="285750"/>
            <a:ext cx="1962150" cy="461963"/>
          </a:xfrm>
          <a:prstGeom prst="rect">
            <a:avLst/>
          </a:prstGeom>
          <a:noFill/>
          <a:ln w="9525">
            <a:solidFill>
              <a:schemeClr val="tx1"/>
            </a:solidFill>
            <a:miter lim="800000"/>
            <a:headEnd/>
            <a:tailEnd/>
          </a:ln>
        </p:spPr>
        <p:txBody>
          <a:bodyPr>
            <a:spAutoFit/>
          </a:bodyPr>
          <a:lstStyle/>
          <a:p>
            <a:pPr algn="ctr">
              <a:spcBef>
                <a:spcPct val="50000"/>
              </a:spcBef>
            </a:pPr>
            <a:r>
              <a:rPr lang="en-GB" sz="2400">
                <a:latin typeface="Calibri" pitchFamily="34" charset="0"/>
              </a:rPr>
              <a:t>Workflow 16</a:t>
            </a:r>
          </a:p>
        </p:txBody>
      </p:sp>
      <p:sp>
        <p:nvSpPr>
          <p:cNvPr id="1062" name="Text Box 116"/>
          <p:cNvSpPr txBox="1">
            <a:spLocks noChangeArrowheads="1"/>
          </p:cNvSpPr>
          <p:nvPr/>
        </p:nvSpPr>
        <p:spPr bwMode="auto">
          <a:xfrm>
            <a:off x="2286000" y="6110288"/>
            <a:ext cx="1928813" cy="461962"/>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GB" sz="2400">
                <a:latin typeface="Calibri" pitchFamily="34" charset="0"/>
              </a:rPr>
              <a:t>Workflow 13</a:t>
            </a:r>
          </a:p>
        </p:txBody>
      </p:sp>
      <p:sp>
        <p:nvSpPr>
          <p:cNvPr id="1063" name="Rectangle 39"/>
          <p:cNvSpPr>
            <a:spLocks noChangeArrowheads="1"/>
          </p:cNvSpPr>
          <p:nvPr/>
        </p:nvSpPr>
        <p:spPr bwMode="auto">
          <a:xfrm>
            <a:off x="2255838" y="5734050"/>
            <a:ext cx="1939925" cy="338138"/>
          </a:xfrm>
          <a:prstGeom prst="rect">
            <a:avLst/>
          </a:prstGeom>
          <a:noFill/>
          <a:ln w="9525">
            <a:noFill/>
            <a:miter lim="800000"/>
            <a:headEnd/>
            <a:tailEnd/>
          </a:ln>
        </p:spPr>
        <p:txBody>
          <a:bodyPr wrap="none">
            <a:spAutoFit/>
          </a:bodyPr>
          <a:lstStyle/>
          <a:p>
            <a:r>
              <a:rPr lang="en-GB" sz="1600">
                <a:latin typeface="Calibri" pitchFamily="34" charset="0"/>
              </a:rPr>
              <a:t>Common pathways</a:t>
            </a:r>
          </a:p>
        </p:txBody>
      </p:sp>
      <p:sp>
        <p:nvSpPr>
          <p:cNvPr id="1064" name="Rectangle 40"/>
          <p:cNvSpPr>
            <a:spLocks noChangeArrowheads="1"/>
          </p:cNvSpPr>
          <p:nvPr/>
        </p:nvSpPr>
        <p:spPr bwMode="auto">
          <a:xfrm>
            <a:off x="8358188" y="285750"/>
            <a:ext cx="584200" cy="338138"/>
          </a:xfrm>
          <a:prstGeom prst="rect">
            <a:avLst/>
          </a:prstGeom>
          <a:noFill/>
          <a:ln w="9525">
            <a:noFill/>
            <a:miter lim="800000"/>
            <a:headEnd/>
            <a:tailEnd/>
          </a:ln>
        </p:spPr>
        <p:txBody>
          <a:bodyPr wrap="none">
            <a:spAutoFit/>
          </a:bodyPr>
          <a:lstStyle/>
          <a:p>
            <a:r>
              <a:rPr lang="en-GB" sz="1600">
                <a:latin typeface="Calibri" pitchFamily="34" charset="0"/>
              </a:rPr>
              <a:t>QTL</a:t>
            </a:r>
          </a:p>
        </p:txBody>
      </p:sp>
      <p:sp>
        <p:nvSpPr>
          <p:cNvPr id="40" name="Rounded Rectangle 39"/>
          <p:cNvSpPr/>
          <p:nvPr/>
        </p:nvSpPr>
        <p:spPr>
          <a:xfrm>
            <a:off x="214313" y="142875"/>
            <a:ext cx="2214562" cy="785813"/>
          </a:xfrm>
          <a:prstGeom prst="roundRect">
            <a:avLst/>
          </a:prstGeom>
          <a:solidFill>
            <a:schemeClr val="accent1">
              <a:lumMod val="20000"/>
              <a:lumOff val="8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a:solidFill>
                  <a:schemeClr val="tx1"/>
                </a:solidFill>
              </a:rPr>
              <a:t>Paul’s Pack</a:t>
            </a:r>
          </a:p>
        </p:txBody>
      </p:sp>
      <p:sp>
        <p:nvSpPr>
          <p:cNvPr id="42" name="Rounded Rectangle 41"/>
          <p:cNvSpPr/>
          <p:nvPr/>
        </p:nvSpPr>
        <p:spPr>
          <a:xfrm>
            <a:off x="214313" y="142875"/>
            <a:ext cx="2214562" cy="1500188"/>
          </a:xfrm>
          <a:prstGeom prst="roundRect">
            <a:avLst/>
          </a:prstGeom>
          <a:solidFill>
            <a:schemeClr val="accent1">
              <a:lumMod val="20000"/>
              <a:lumOff val="8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a:solidFill>
                  <a:schemeClr val="tx1"/>
                </a:solidFill>
              </a:rPr>
              <a:t>Paul’s Research Object</a:t>
            </a:r>
          </a:p>
        </p:txBody>
      </p:sp>
    </p:spTree>
    <p:extLst>
      <p:ext uri="{BB962C8B-B14F-4D97-AF65-F5344CB8AC3E}">
        <p14:creationId xmlns:p14="http://schemas.microsoft.com/office/powerpoint/2010/main" val="37628128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5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5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5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5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41" grpId="0" animBg="1"/>
      <p:bldP spid="1042" grpId="0" animBg="1"/>
      <p:bldP spid="1043" grpId="0" animBg="1"/>
      <p:bldP spid="1044" grpId="0" animBg="1"/>
      <p:bldP spid="1045" grpId="0" animBg="1"/>
      <p:bldP spid="1046" grpId="0" animBg="1"/>
      <p:bldP spid="1047" grpId="0" animBg="1"/>
      <p:bldP spid="1048" grpId="0" animBg="1"/>
      <p:bldP spid="1049" grpId="0"/>
      <p:bldP spid="1050" grpId="0"/>
      <p:bldP spid="1051" grpId="0"/>
      <p:bldP spid="1052" grpId="0" animBg="1"/>
      <p:bldP spid="1053" grpId="0"/>
      <p:bldP spid="1054" grpId="0"/>
      <p:bldP spid="1055" grpId="0"/>
      <p:bldP spid="1056" grpId="0"/>
      <p:bldP spid="1057" grpId="0"/>
      <p:bldP spid="1058" grpId="0"/>
      <p:bldP spid="105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packs-contribs.png"/>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l="21527" r="22178"/>
          <a:stretch/>
        </p:blipFill>
        <p:spPr>
          <a:xfrm>
            <a:off x="0" y="0"/>
            <a:ext cx="4644008" cy="6882047"/>
          </a:xfrm>
          <a:effectLst/>
        </p:spPr>
      </p:pic>
      <p:pic>
        <p:nvPicPr>
          <p:cNvPr id="5" name="Content Placeholder 4" descr="workflows-share-operations.csv.png"/>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Lst>
          </a:blip>
          <a:srcRect l="16503" r="16332"/>
          <a:stretch/>
        </p:blipFill>
        <p:spPr bwMode="auto">
          <a:xfrm>
            <a:off x="4431939" y="0"/>
            <a:ext cx="4712061" cy="6858000"/>
          </a:xfrm>
          <a:prstGeom prst="rect">
            <a:avLst/>
          </a:prstGeom>
          <a:noFill/>
          <a:ln w="9525">
            <a:noFill/>
            <a:miter lim="800000"/>
            <a:headEnd/>
            <a:tailEnd/>
          </a:ln>
          <a:effectLst/>
        </p:spPr>
      </p:pic>
      <p:sp>
        <p:nvSpPr>
          <p:cNvPr id="7" name="TextBox 6"/>
          <p:cNvSpPr txBox="1"/>
          <p:nvPr/>
        </p:nvSpPr>
        <p:spPr>
          <a:xfrm>
            <a:off x="467544" y="4769857"/>
            <a:ext cx="3598252" cy="1323439"/>
          </a:xfrm>
          <a:prstGeom prst="rect">
            <a:avLst/>
          </a:prstGeom>
          <a:solidFill>
            <a:srgbClr val="FFFFFF"/>
          </a:solidFill>
          <a:ln>
            <a:solidFill>
              <a:schemeClr val="bg2"/>
            </a:solidFill>
          </a:ln>
          <a:effectLst>
            <a:outerShdw blurRad="50800" dist="38100" dir="2700000">
              <a:srgbClr val="000000">
                <a:alpha val="43000"/>
              </a:srgbClr>
            </a:outerShdw>
          </a:effectLst>
        </p:spPr>
        <p:txBody>
          <a:bodyPr wrap="square">
            <a:spAutoFit/>
          </a:bodyPr>
          <a:lstStyle/>
          <a:p>
            <a:pPr>
              <a:defRPr/>
            </a:pPr>
            <a:r>
              <a:rPr lang="en-US" sz="1600" dirty="0" err="1">
                <a:ea typeface="ＭＳ Ｐゴシック" charset="-128"/>
                <a:cs typeface="ＭＳ Ｐゴシック" charset="-128"/>
              </a:rPr>
              <a:t>SELECT?pack</a:t>
            </a:r>
            <a:r>
              <a:rPr lang="en-US" sz="1600" dirty="0">
                <a:ea typeface="ＭＳ Ｐゴシック" charset="-128"/>
                <a:cs typeface="ＭＳ Ｐゴシック" charset="-128"/>
              </a:rPr>
              <a:t> ?</a:t>
            </a:r>
            <a:r>
              <a:rPr lang="en-US" sz="1600" dirty="0" err="1">
                <a:ea typeface="ＭＳ Ｐゴシック" charset="-128"/>
                <a:cs typeface="ＭＳ Ｐゴシック" charset="-128"/>
              </a:rPr>
              <a:t>contrib</a:t>
            </a:r>
            <a:endParaRPr lang="en-US" sz="1600" dirty="0">
              <a:ea typeface="ＭＳ Ｐゴシック" charset="-128"/>
              <a:cs typeface="ＭＳ Ｐゴシック" charset="-128"/>
            </a:endParaRPr>
          </a:p>
          <a:p>
            <a:pPr>
              <a:defRPr/>
            </a:pPr>
            <a:r>
              <a:rPr lang="en-US" sz="1600" dirty="0">
                <a:ea typeface="ＭＳ Ｐゴシック" charset="-128"/>
                <a:cs typeface="ＭＳ Ｐゴシック" charset="-128"/>
              </a:rPr>
              <a:t>WHERE {</a:t>
            </a:r>
          </a:p>
          <a:p>
            <a:pPr>
              <a:defRPr/>
            </a:pPr>
            <a:r>
              <a:rPr lang="en-US" sz="1600" dirty="0">
                <a:ea typeface="ＭＳ Ｐゴシック" charset="-128"/>
                <a:cs typeface="ＭＳ Ｐゴシック" charset="-128"/>
              </a:rPr>
              <a:t> ?pack </a:t>
            </a:r>
            <a:r>
              <a:rPr lang="en-US" sz="1600" dirty="0" err="1">
                <a:ea typeface="ＭＳ Ｐゴシック" charset="-128"/>
                <a:cs typeface="ＭＳ Ｐゴシック" charset="-128"/>
              </a:rPr>
              <a:t>rdf:type</a:t>
            </a:r>
            <a:r>
              <a:rPr lang="en-US" sz="1600" dirty="0">
                <a:ea typeface="ＭＳ Ｐゴシック" charset="-128"/>
                <a:cs typeface="ＭＳ Ｐゴシック" charset="-128"/>
              </a:rPr>
              <a:t> </a:t>
            </a:r>
            <a:r>
              <a:rPr lang="en-US" sz="1600" dirty="0" err="1">
                <a:ea typeface="ＭＳ Ｐゴシック" charset="-128"/>
                <a:cs typeface="ＭＳ Ｐゴシック" charset="-128"/>
              </a:rPr>
              <a:t>mepack:Pack</a:t>
            </a:r>
            <a:r>
              <a:rPr lang="en-US" sz="1600" dirty="0">
                <a:ea typeface="ＭＳ Ｐゴシック" charset="-128"/>
                <a:cs typeface="ＭＳ Ｐゴシック" charset="-128"/>
              </a:rPr>
              <a:t>.</a:t>
            </a:r>
          </a:p>
          <a:p>
            <a:pPr>
              <a:defRPr/>
            </a:pPr>
            <a:r>
              <a:rPr lang="en-US" sz="1600" dirty="0">
                <a:ea typeface="ＭＳ Ｐゴシック" charset="-128"/>
                <a:cs typeface="ＭＳ Ｐゴシック" charset="-128"/>
              </a:rPr>
              <a:t> ?pack </a:t>
            </a:r>
            <a:r>
              <a:rPr lang="en-US" sz="1600" dirty="0" err="1">
                <a:ea typeface="ＭＳ Ｐゴシック" charset="-128"/>
                <a:cs typeface="ＭＳ Ｐゴシック" charset="-128"/>
              </a:rPr>
              <a:t>ore:aggregates</a:t>
            </a:r>
            <a:r>
              <a:rPr lang="en-US" sz="1600" dirty="0">
                <a:ea typeface="ＭＳ Ｐゴシック" charset="-128"/>
                <a:cs typeface="ＭＳ Ｐゴシック" charset="-128"/>
              </a:rPr>
              <a:t> ?contrib.</a:t>
            </a:r>
          </a:p>
          <a:p>
            <a:pPr>
              <a:defRPr/>
            </a:pPr>
            <a:r>
              <a:rPr lang="en-US" sz="1600" dirty="0">
                <a:ea typeface="ＭＳ Ｐゴシック" charset="-128"/>
                <a:cs typeface="ＭＳ Ｐゴシック" charset="-128"/>
              </a:rPr>
              <a:t>}</a:t>
            </a:r>
          </a:p>
        </p:txBody>
      </p:sp>
      <p:sp>
        <p:nvSpPr>
          <p:cNvPr id="8" name="TextBox 7"/>
          <p:cNvSpPr txBox="1"/>
          <p:nvPr/>
        </p:nvSpPr>
        <p:spPr>
          <a:xfrm>
            <a:off x="5067811" y="4437112"/>
            <a:ext cx="3680653" cy="2062103"/>
          </a:xfrm>
          <a:prstGeom prst="rect">
            <a:avLst/>
          </a:prstGeom>
          <a:solidFill>
            <a:srgbClr val="FFFFFF"/>
          </a:solidFill>
          <a:ln>
            <a:solidFill>
              <a:schemeClr val="bg2"/>
            </a:solidFill>
          </a:ln>
          <a:effectLst>
            <a:outerShdw blurRad="50800" dist="38100" dir="2700000">
              <a:srgbClr val="000000">
                <a:alpha val="43000"/>
              </a:srgbClr>
            </a:outerShdw>
          </a:effectLst>
        </p:spPr>
        <p:txBody>
          <a:bodyPr wrap="square">
            <a:spAutoFit/>
          </a:bodyPr>
          <a:lstStyle/>
          <a:p>
            <a:pPr>
              <a:defRPr/>
            </a:pPr>
            <a:r>
              <a:rPr lang="en-US" sz="1600" dirty="0" err="1">
                <a:ea typeface="ＭＳ Ｐゴシック" charset="-128"/>
                <a:cs typeface="ＭＳ Ｐゴシック" charset="-128"/>
              </a:rPr>
              <a:t>SELECT?wf</a:t>
            </a:r>
            <a:r>
              <a:rPr lang="en-US" sz="1600" dirty="0">
                <a:ea typeface="ＭＳ Ｐゴシック" charset="-128"/>
                <a:cs typeface="ＭＳ Ｐゴシック" charset="-128"/>
              </a:rPr>
              <a:t> ?</a:t>
            </a:r>
            <a:r>
              <a:rPr lang="en-US" sz="1600" dirty="0" err="1">
                <a:ea typeface="ＭＳ Ｐゴシック" charset="-128"/>
                <a:cs typeface="ＭＳ Ｐゴシック" charset="-128"/>
              </a:rPr>
              <a:t>uri</a:t>
            </a:r>
            <a:endParaRPr lang="en-US" sz="1600" dirty="0">
              <a:ea typeface="ＭＳ Ｐゴシック" charset="-128"/>
              <a:cs typeface="ＭＳ Ｐゴシック" charset="-128"/>
            </a:endParaRPr>
          </a:p>
          <a:p>
            <a:pPr>
              <a:defRPr/>
            </a:pPr>
            <a:r>
              <a:rPr lang="en-US" sz="1600" dirty="0">
                <a:ea typeface="ＭＳ Ｐゴシック" charset="-128"/>
                <a:cs typeface="ＭＳ Ｐゴシック" charset="-128"/>
              </a:rPr>
              <a:t>WHERE {</a:t>
            </a:r>
          </a:p>
          <a:p>
            <a:pPr>
              <a:defRPr/>
            </a:pPr>
            <a:r>
              <a:rPr lang="en-US" sz="1600" dirty="0">
                <a:ea typeface="ＭＳ Ｐゴシック" charset="-128"/>
                <a:cs typeface="ＭＳ Ｐゴシック" charset="-128"/>
              </a:rPr>
              <a:t> ?</a:t>
            </a:r>
            <a:r>
              <a:rPr lang="en-US" sz="1600" dirty="0" err="1">
                <a:ea typeface="ＭＳ Ｐゴシック" charset="-128"/>
                <a:cs typeface="ＭＳ Ｐゴシック" charset="-128"/>
              </a:rPr>
              <a:t>wf</a:t>
            </a:r>
            <a:r>
              <a:rPr lang="en-US" sz="1600" dirty="0">
                <a:ea typeface="ＭＳ Ｐゴシック" charset="-128"/>
                <a:cs typeface="ＭＳ Ｐゴシック" charset="-128"/>
              </a:rPr>
              <a:t> </a:t>
            </a:r>
            <a:r>
              <a:rPr lang="en-US" sz="1600" dirty="0" err="1">
                <a:ea typeface="ＭＳ Ｐゴシック" charset="-128"/>
                <a:cs typeface="ＭＳ Ｐゴシック" charset="-128"/>
              </a:rPr>
              <a:t>mebase:has</a:t>
            </a:r>
            <a:r>
              <a:rPr lang="en-US" sz="1600" dirty="0">
                <a:ea typeface="ＭＳ Ｐゴシック" charset="-128"/>
                <a:cs typeface="ＭＳ Ｐゴシック" charset="-128"/>
              </a:rPr>
              <a:t>-current-version ?</a:t>
            </a:r>
            <a:r>
              <a:rPr lang="en-US" sz="1600" dirty="0" err="1">
                <a:ea typeface="ＭＳ Ｐゴシック" charset="-128"/>
                <a:cs typeface="ＭＳ Ｐゴシック" charset="-128"/>
              </a:rPr>
              <a:t>v</a:t>
            </a:r>
            <a:r>
              <a:rPr lang="en-US" sz="1600" dirty="0">
                <a:ea typeface="ＭＳ Ｐゴシック" charset="-128"/>
                <a:cs typeface="ＭＳ Ｐゴシック" charset="-128"/>
              </a:rPr>
              <a:t>. </a:t>
            </a:r>
          </a:p>
          <a:p>
            <a:pPr>
              <a:defRPr/>
            </a:pPr>
            <a:r>
              <a:rPr lang="en-US" sz="1600" dirty="0">
                <a:ea typeface="ＭＳ Ｐゴシック" charset="-128"/>
                <a:cs typeface="ＭＳ Ｐゴシック" charset="-128"/>
              </a:rPr>
              <a:t> ?</a:t>
            </a:r>
            <a:r>
              <a:rPr lang="en-US" sz="1600" dirty="0" err="1">
                <a:ea typeface="ＭＳ Ｐゴシック" charset="-128"/>
                <a:cs typeface="ＭＳ Ｐゴシック" charset="-128"/>
              </a:rPr>
              <a:t>v</a:t>
            </a:r>
            <a:r>
              <a:rPr lang="en-US" sz="1600" dirty="0">
                <a:ea typeface="ＭＳ Ｐゴシック" charset="-128"/>
                <a:cs typeface="ＭＳ Ｐゴシック" charset="-128"/>
              </a:rPr>
              <a:t> </a:t>
            </a:r>
            <a:r>
              <a:rPr lang="en-US" sz="1600" dirty="0" err="1">
                <a:ea typeface="ＭＳ Ｐゴシック" charset="-128"/>
                <a:cs typeface="ＭＳ Ｐゴシック" charset="-128"/>
              </a:rPr>
              <a:t>mecomp:executes</a:t>
            </a:r>
            <a:r>
              <a:rPr lang="en-US" sz="1600" dirty="0">
                <a:ea typeface="ＭＳ Ｐゴシック" charset="-128"/>
                <a:cs typeface="ＭＳ Ｐゴシック" charset="-128"/>
              </a:rPr>
              <a:t>-dataflow ?</a:t>
            </a:r>
            <a:r>
              <a:rPr lang="en-US" sz="1600" dirty="0" err="1">
                <a:ea typeface="ＭＳ Ｐゴシック" charset="-128"/>
                <a:cs typeface="ＭＳ Ｐゴシック" charset="-128"/>
              </a:rPr>
              <a:t>d</a:t>
            </a:r>
            <a:r>
              <a:rPr lang="en-US" sz="1600" dirty="0">
                <a:ea typeface="ＭＳ Ｐゴシック" charset="-128"/>
                <a:cs typeface="ＭＳ Ｐゴシック" charset="-128"/>
              </a:rPr>
              <a:t>.</a:t>
            </a:r>
          </a:p>
          <a:p>
            <a:pPr>
              <a:defRPr/>
            </a:pPr>
            <a:r>
              <a:rPr lang="en-US" sz="1600" dirty="0">
                <a:ea typeface="ＭＳ Ｐゴシック" charset="-128"/>
                <a:cs typeface="ＭＳ Ｐゴシック" charset="-128"/>
              </a:rPr>
              <a:t> ?</a:t>
            </a:r>
            <a:r>
              <a:rPr lang="en-US" sz="1600" dirty="0" err="1">
                <a:ea typeface="ＭＳ Ｐゴシック" charset="-128"/>
                <a:cs typeface="ＭＳ Ｐゴシック" charset="-128"/>
              </a:rPr>
              <a:t>d</a:t>
            </a:r>
            <a:r>
              <a:rPr lang="en-US" sz="1600" dirty="0">
                <a:ea typeface="ＭＳ Ｐゴシック" charset="-128"/>
                <a:cs typeface="ＭＳ Ｐゴシック" charset="-128"/>
              </a:rPr>
              <a:t> </a:t>
            </a:r>
            <a:r>
              <a:rPr lang="en-US" sz="1600" dirty="0" err="1">
                <a:ea typeface="ＭＳ Ｐゴシック" charset="-128"/>
                <a:cs typeface="ＭＳ Ｐゴシック" charset="-128"/>
              </a:rPr>
              <a:t>mecomp:has</a:t>
            </a:r>
            <a:r>
              <a:rPr lang="en-US" sz="1600" dirty="0">
                <a:ea typeface="ＭＳ Ｐゴシック" charset="-128"/>
                <a:cs typeface="ＭＳ Ｐゴシック" charset="-128"/>
              </a:rPr>
              <a:t>-component ?</a:t>
            </a:r>
            <a:r>
              <a:rPr lang="en-US" sz="1600" dirty="0" err="1">
                <a:ea typeface="ＭＳ Ｐゴシック" charset="-128"/>
                <a:cs typeface="ＭＳ Ｐゴシック" charset="-128"/>
              </a:rPr>
              <a:t>c</a:t>
            </a:r>
            <a:r>
              <a:rPr lang="en-US" sz="1600" dirty="0">
                <a:ea typeface="ＭＳ Ｐゴシック" charset="-128"/>
                <a:cs typeface="ＭＳ Ｐゴシック" charset="-128"/>
              </a:rPr>
              <a:t>.</a:t>
            </a:r>
          </a:p>
          <a:p>
            <a:pPr>
              <a:defRPr/>
            </a:pPr>
            <a:r>
              <a:rPr lang="en-US" sz="1600" dirty="0">
                <a:ea typeface="ＭＳ Ｐゴシック" charset="-128"/>
                <a:cs typeface="ＭＳ Ｐゴシック" charset="-128"/>
              </a:rPr>
              <a:t> ?</a:t>
            </a:r>
            <a:r>
              <a:rPr lang="en-US" sz="1600" dirty="0" err="1">
                <a:ea typeface="ＭＳ Ｐゴシック" charset="-128"/>
                <a:cs typeface="ＭＳ Ｐゴシック" charset="-128"/>
              </a:rPr>
              <a:t>c</a:t>
            </a:r>
            <a:r>
              <a:rPr lang="en-US" sz="1600" dirty="0">
                <a:ea typeface="ＭＳ Ｐゴシック" charset="-128"/>
                <a:cs typeface="ＭＳ Ｐゴシック" charset="-128"/>
              </a:rPr>
              <a:t> </a:t>
            </a:r>
            <a:r>
              <a:rPr lang="en-US" sz="1600" dirty="0" err="1">
                <a:ea typeface="ＭＳ Ｐゴシック" charset="-128"/>
                <a:cs typeface="ＭＳ Ｐゴシック" charset="-128"/>
              </a:rPr>
              <a:t>rdf:type</a:t>
            </a:r>
            <a:r>
              <a:rPr lang="en-US" sz="1600" dirty="0">
                <a:ea typeface="ＭＳ Ｐゴシック" charset="-128"/>
                <a:cs typeface="ＭＳ Ｐゴシック" charset="-128"/>
              </a:rPr>
              <a:t> </a:t>
            </a:r>
            <a:r>
              <a:rPr lang="en-US" sz="1600" dirty="0" err="1">
                <a:ea typeface="ＭＳ Ｐゴシック" charset="-128"/>
                <a:cs typeface="ＭＳ Ｐゴシック" charset="-128"/>
              </a:rPr>
              <a:t>mecomp:WSDLProcessor</a:t>
            </a:r>
            <a:r>
              <a:rPr lang="en-US" sz="1600" dirty="0">
                <a:ea typeface="ＭＳ Ｐゴシック" charset="-128"/>
                <a:cs typeface="ＭＳ Ｐゴシック" charset="-128"/>
              </a:rPr>
              <a:t>.</a:t>
            </a:r>
          </a:p>
          <a:p>
            <a:pPr>
              <a:defRPr/>
            </a:pPr>
            <a:r>
              <a:rPr lang="en-US" sz="1600" dirty="0">
                <a:ea typeface="ＭＳ Ｐゴシック" charset="-128"/>
                <a:cs typeface="ＭＳ Ｐゴシック" charset="-128"/>
              </a:rPr>
              <a:t> ?</a:t>
            </a:r>
            <a:r>
              <a:rPr lang="en-US" sz="1600" dirty="0" err="1">
                <a:ea typeface="ＭＳ Ｐゴシック" charset="-128"/>
                <a:cs typeface="ＭＳ Ｐゴシック" charset="-128"/>
              </a:rPr>
              <a:t>c</a:t>
            </a:r>
            <a:r>
              <a:rPr lang="en-US" sz="1600" dirty="0">
                <a:ea typeface="ＭＳ Ｐゴシック" charset="-128"/>
                <a:cs typeface="ＭＳ Ｐゴシック" charset="-128"/>
              </a:rPr>
              <a:t> </a:t>
            </a:r>
            <a:r>
              <a:rPr lang="en-US" sz="1600" dirty="0" err="1">
                <a:ea typeface="ＭＳ Ｐゴシック" charset="-128"/>
                <a:cs typeface="ＭＳ Ｐゴシック" charset="-128"/>
              </a:rPr>
              <a:t>mecomp:processor-uri</a:t>
            </a:r>
            <a:r>
              <a:rPr lang="en-US" sz="1600" dirty="0">
                <a:ea typeface="ＭＳ Ｐゴシック" charset="-128"/>
                <a:cs typeface="ＭＳ Ｐゴシック" charset="-128"/>
              </a:rPr>
              <a:t> ?</a:t>
            </a:r>
            <a:r>
              <a:rPr lang="en-US" sz="1600" dirty="0" err="1">
                <a:ea typeface="ＭＳ Ｐゴシック" charset="-128"/>
                <a:cs typeface="ＭＳ Ｐゴシック" charset="-128"/>
              </a:rPr>
              <a:t>uri</a:t>
            </a:r>
            <a:r>
              <a:rPr lang="en-US" sz="1600" dirty="0">
                <a:ea typeface="ＭＳ Ｐゴシック" charset="-128"/>
                <a:cs typeface="ＭＳ Ｐゴシック" charset="-128"/>
              </a:rPr>
              <a:t>.</a:t>
            </a:r>
          </a:p>
          <a:p>
            <a:pPr>
              <a:defRPr/>
            </a:pPr>
            <a:r>
              <a:rPr lang="en-US" sz="1600" dirty="0">
                <a:ea typeface="ＭＳ Ｐゴシック" charset="-128"/>
                <a:cs typeface="ＭＳ Ｐゴシック" charset="-128"/>
              </a:rPr>
              <a:t>}</a:t>
            </a:r>
          </a:p>
        </p:txBody>
      </p:sp>
      <p:sp>
        <p:nvSpPr>
          <p:cNvPr id="6" name="Rectangle 6"/>
          <p:cNvSpPr>
            <a:spLocks noChangeArrowheads="1"/>
          </p:cNvSpPr>
          <p:nvPr/>
        </p:nvSpPr>
        <p:spPr bwMode="auto">
          <a:xfrm>
            <a:off x="7092280" y="2420888"/>
            <a:ext cx="1943100" cy="400099"/>
          </a:xfrm>
          <a:prstGeom prst="rect">
            <a:avLst/>
          </a:prstGeom>
          <a:solidFill>
            <a:srgbClr val="FFFF00"/>
          </a:solidFill>
          <a:ln w="9525">
            <a:noFill/>
            <a:miter lim="800000"/>
            <a:headEnd/>
            <a:tailEnd/>
          </a:ln>
        </p:spPr>
        <p:txBody>
          <a:bodyPr wrap="square" lIns="91429" tIns="45715" rIns="91429" bIns="45715">
            <a:spAutoFit/>
          </a:bodyPr>
          <a:lstStyle/>
          <a:p>
            <a:r>
              <a:rPr lang="en-GB" sz="2000" dirty="0" smtClean="0">
                <a:latin typeface="Calibri" pitchFamily="34" charset="0"/>
              </a:rPr>
              <a:t>Sean </a:t>
            </a:r>
            <a:r>
              <a:rPr lang="en-GB" sz="2000" dirty="0" err="1" smtClean="0">
                <a:latin typeface="Calibri" pitchFamily="34" charset="0"/>
              </a:rPr>
              <a:t>Bechhofer</a:t>
            </a:r>
            <a:endParaRPr lang="en-GB" sz="2000" dirty="0">
              <a:latin typeface="Calibri" pitchFamily="34" charset="0"/>
            </a:endParaRPr>
          </a:p>
        </p:txBody>
      </p:sp>
    </p:spTree>
    <p:extLst>
      <p:ext uri="{BB962C8B-B14F-4D97-AF65-F5344CB8AC3E}">
        <p14:creationId xmlns:p14="http://schemas.microsoft.com/office/powerpoint/2010/main" val="12760260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79388" y="146050"/>
            <a:ext cx="4392612" cy="649288"/>
          </a:xfrm>
          <a:prstGeom prst="roundRect">
            <a:avLst/>
          </a:prstGeom>
          <a:solidFill>
            <a:schemeClr val="accent1">
              <a:lumMod val="20000"/>
              <a:lumOff val="8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3200" dirty="0">
              <a:solidFill>
                <a:schemeClr val="tx1"/>
              </a:solidFill>
            </a:endParaRPr>
          </a:p>
        </p:txBody>
      </p:sp>
      <p:sp>
        <p:nvSpPr>
          <p:cNvPr id="32770" name="Content Placeholder 2"/>
          <p:cNvSpPr>
            <a:spLocks noGrp="1"/>
          </p:cNvSpPr>
          <p:nvPr>
            <p:ph idx="1"/>
          </p:nvPr>
        </p:nvSpPr>
        <p:spPr>
          <a:xfrm>
            <a:off x="179388" y="977900"/>
            <a:ext cx="4392612" cy="5721350"/>
          </a:xfrm>
        </p:spPr>
        <p:txBody>
          <a:bodyPr/>
          <a:lstStyle/>
          <a:p>
            <a:pPr marL="0" indent="0" eaLnBrk="1" hangingPunct="1">
              <a:buFont typeface="Arial" charset="0"/>
              <a:buNone/>
            </a:pPr>
            <a:r>
              <a:rPr lang="en-US" sz="2400" b="1" i="1">
                <a:latin typeface="Calibri" charset="0"/>
              </a:rPr>
              <a:t>Reusable</a:t>
            </a:r>
            <a:r>
              <a:rPr lang="en-US" sz="2200">
                <a:latin typeface="Calibri" charset="0"/>
              </a:rPr>
              <a:t>. The key tenet of Research Objects is to support the sharing and reuse of data, methods and processes. </a:t>
            </a:r>
            <a:endParaRPr lang="en-GB" sz="2200">
              <a:latin typeface="Calibri" charset="0"/>
            </a:endParaRPr>
          </a:p>
          <a:p>
            <a:pPr marL="0" indent="0" eaLnBrk="1" hangingPunct="1">
              <a:buFont typeface="Arial" charset="0"/>
              <a:buNone/>
            </a:pPr>
            <a:r>
              <a:rPr lang="en-US" sz="2400" b="1" i="1">
                <a:latin typeface="Calibri" charset="0"/>
              </a:rPr>
              <a:t>Repurposeable</a:t>
            </a:r>
            <a:r>
              <a:rPr lang="en-US" sz="2200">
                <a:latin typeface="Calibri" charset="0"/>
              </a:rPr>
              <a:t>. Reuse may also involve the reuse of constituent parts of the Research Object. </a:t>
            </a:r>
            <a:endParaRPr lang="en-GB" sz="2200">
              <a:latin typeface="Calibri" charset="0"/>
            </a:endParaRPr>
          </a:p>
          <a:p>
            <a:pPr marL="0" indent="0" eaLnBrk="1" hangingPunct="1">
              <a:buFont typeface="Arial" charset="0"/>
              <a:buNone/>
            </a:pPr>
            <a:r>
              <a:rPr lang="en-US" sz="2400" b="1" i="1">
                <a:latin typeface="Calibri" charset="0"/>
              </a:rPr>
              <a:t>Repeatable</a:t>
            </a:r>
            <a:r>
              <a:rPr lang="en-US" sz="2200">
                <a:latin typeface="Calibri" charset="0"/>
              </a:rPr>
              <a:t>. There should be sufficient information in a Research Object to be able to repeat the study, perhaps years later. </a:t>
            </a:r>
            <a:endParaRPr lang="en-GB" sz="2200">
              <a:latin typeface="Calibri" charset="0"/>
            </a:endParaRPr>
          </a:p>
          <a:p>
            <a:pPr marL="0" indent="0" eaLnBrk="1" hangingPunct="1">
              <a:buFont typeface="Arial" charset="0"/>
              <a:buNone/>
            </a:pPr>
            <a:r>
              <a:rPr lang="en-US" sz="2400" b="1" i="1">
                <a:latin typeface="Calibri" charset="0"/>
              </a:rPr>
              <a:t>Reproducible</a:t>
            </a:r>
            <a:r>
              <a:rPr lang="en-US" sz="2200">
                <a:latin typeface="Calibri" charset="0"/>
              </a:rPr>
              <a:t>. A third party can start with the same inputs and methods and see if a prior result can be confirmed.</a:t>
            </a:r>
          </a:p>
        </p:txBody>
      </p:sp>
      <p:sp>
        <p:nvSpPr>
          <p:cNvPr id="32771" name="Content Placeholder 2"/>
          <p:cNvSpPr txBox="1">
            <a:spLocks/>
          </p:cNvSpPr>
          <p:nvPr/>
        </p:nvSpPr>
        <p:spPr bwMode="auto">
          <a:xfrm>
            <a:off x="4500563" y="938213"/>
            <a:ext cx="446405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None/>
            </a:pPr>
            <a:r>
              <a:rPr lang="en-US" b="1" i="1">
                <a:latin typeface="Calibri" charset="0"/>
              </a:rPr>
              <a:t>Replayable</a:t>
            </a:r>
            <a:r>
              <a:rPr lang="en-US" sz="2200">
                <a:latin typeface="Calibri" charset="0"/>
              </a:rPr>
              <a:t>. Studies might involve single investigations that happen in milliseconds or protracted processes that take years.</a:t>
            </a:r>
          </a:p>
          <a:p>
            <a:pPr eaLnBrk="1" hangingPunct="1">
              <a:spcBef>
                <a:spcPct val="20000"/>
              </a:spcBef>
              <a:buFont typeface="Arial" charset="0"/>
              <a:buNone/>
            </a:pPr>
            <a:r>
              <a:rPr lang="en-US" b="1" i="1">
                <a:latin typeface="Calibri" charset="0"/>
              </a:rPr>
              <a:t>Referenceable</a:t>
            </a:r>
            <a:r>
              <a:rPr lang="en-US" sz="2200">
                <a:latin typeface="Calibri" charset="0"/>
              </a:rPr>
              <a:t>. If research objects are to augment or replace traditional publication methods, then they must be referenceable or citeable.</a:t>
            </a:r>
            <a:endParaRPr lang="en-GB" sz="2200">
              <a:latin typeface="Calibri" charset="0"/>
            </a:endParaRPr>
          </a:p>
          <a:p>
            <a:pPr eaLnBrk="1" hangingPunct="1">
              <a:spcBef>
                <a:spcPct val="20000"/>
              </a:spcBef>
              <a:buFont typeface="Arial" charset="0"/>
              <a:buNone/>
            </a:pPr>
            <a:r>
              <a:rPr lang="en-US" b="1" i="1">
                <a:latin typeface="Calibri" charset="0"/>
              </a:rPr>
              <a:t>Revealable</a:t>
            </a:r>
            <a:r>
              <a:rPr lang="en-US" sz="2200">
                <a:latin typeface="Calibri" charset="0"/>
              </a:rPr>
              <a:t>. Third parties must be able to audit the steps performed in the research in order to be convinced of the validity of results.</a:t>
            </a:r>
            <a:endParaRPr lang="en-GB" sz="2200">
              <a:latin typeface="Calibri" charset="0"/>
            </a:endParaRPr>
          </a:p>
          <a:p>
            <a:pPr eaLnBrk="1" hangingPunct="1">
              <a:spcBef>
                <a:spcPct val="20000"/>
              </a:spcBef>
              <a:buFont typeface="Arial" charset="0"/>
              <a:buNone/>
            </a:pPr>
            <a:r>
              <a:rPr lang="en-US" b="1" i="1">
                <a:latin typeface="Calibri" charset="0"/>
              </a:rPr>
              <a:t>Respectful</a:t>
            </a:r>
            <a:r>
              <a:rPr lang="en-US" sz="2200">
                <a:latin typeface="Calibri" charset="0"/>
              </a:rPr>
              <a:t>. Explicit representations of the provenance, lineage and flow of intellectual property.</a:t>
            </a:r>
            <a:endParaRPr lang="en-GB" sz="2200">
              <a:latin typeface="Calibri" charset="0"/>
            </a:endParaRPr>
          </a:p>
        </p:txBody>
      </p:sp>
      <p:sp>
        <p:nvSpPr>
          <p:cNvPr id="32772" name="Title 1"/>
          <p:cNvSpPr>
            <a:spLocks noGrp="1"/>
          </p:cNvSpPr>
          <p:nvPr>
            <p:ph type="title"/>
          </p:nvPr>
        </p:nvSpPr>
        <p:spPr>
          <a:xfrm>
            <a:off x="250825" y="0"/>
            <a:ext cx="4321175" cy="836613"/>
          </a:xfrm>
        </p:spPr>
        <p:txBody>
          <a:bodyPr/>
          <a:lstStyle/>
          <a:p>
            <a:pPr algn="l" eaLnBrk="1" hangingPunct="1"/>
            <a:r>
              <a:rPr lang="en-US">
                <a:latin typeface="Calibri" charset="0"/>
              </a:rPr>
              <a:t>The R dimensions</a:t>
            </a:r>
          </a:p>
        </p:txBody>
      </p:sp>
      <p:sp>
        <p:nvSpPr>
          <p:cNvPr id="7" name="Rectangle 6"/>
          <p:cNvSpPr/>
          <p:nvPr/>
        </p:nvSpPr>
        <p:spPr>
          <a:xfrm>
            <a:off x="17463" y="6524625"/>
            <a:ext cx="9126537" cy="307975"/>
          </a:xfrm>
          <a:prstGeom prst="rect">
            <a:avLst/>
          </a:prstGeom>
        </p:spPr>
        <p:txBody>
          <a:bodyPr>
            <a:spAutoFit/>
          </a:bodyPr>
          <a:lstStyle/>
          <a:p>
            <a:pPr algn="ctr">
              <a:defRPr/>
            </a:pPr>
            <a:r>
              <a:rPr lang="en-US" sz="1400" dirty="0">
                <a:solidFill>
                  <a:schemeClr val="tx1">
                    <a:lumMod val="50000"/>
                    <a:lumOff val="50000"/>
                  </a:schemeClr>
                </a:solidFill>
                <a:ea typeface="+mn-ea"/>
                <a:cs typeface="Arial" charset="0"/>
              </a:rPr>
              <a:t>Replacing the Paper: The Twelve </a:t>
            </a:r>
            <a:r>
              <a:rPr lang="en-US" sz="1400" dirty="0" err="1">
                <a:solidFill>
                  <a:schemeClr val="tx1">
                    <a:lumMod val="50000"/>
                    <a:lumOff val="50000"/>
                  </a:schemeClr>
                </a:solidFill>
                <a:ea typeface="+mn-ea"/>
                <a:cs typeface="Arial" charset="0"/>
              </a:rPr>
              <a:t>Rs</a:t>
            </a:r>
            <a:r>
              <a:rPr lang="en-US" sz="1400" dirty="0">
                <a:solidFill>
                  <a:schemeClr val="tx1">
                    <a:lumMod val="50000"/>
                    <a:lumOff val="50000"/>
                  </a:schemeClr>
                </a:solidFill>
                <a:ea typeface="+mn-ea"/>
                <a:cs typeface="Arial" charset="0"/>
              </a:rPr>
              <a:t> of the e-Research Record” on </a:t>
            </a:r>
            <a:r>
              <a:rPr lang="en-US" sz="1400" u="sng" dirty="0">
                <a:solidFill>
                  <a:schemeClr val="tx1">
                    <a:lumMod val="50000"/>
                    <a:lumOff val="50000"/>
                  </a:schemeClr>
                </a:solidFill>
                <a:ea typeface="+mn-ea"/>
                <a:cs typeface="Arial" charset="0"/>
                <a:hlinkClick r:id="rId3"/>
              </a:rPr>
              <a:t>http://blogs.nature.com/eresearch/</a:t>
            </a:r>
            <a:r>
              <a:rPr lang="en-GB" sz="1400" dirty="0">
                <a:solidFill>
                  <a:schemeClr val="tx1">
                    <a:lumMod val="50000"/>
                    <a:lumOff val="50000"/>
                  </a:schemeClr>
                </a:solidFill>
                <a:ea typeface="+mn-ea"/>
                <a:cs typeface="Arial" charset="0"/>
              </a:rPr>
              <a:t> </a:t>
            </a:r>
            <a:endParaRPr lang="en-US" sz="1400" dirty="0">
              <a:solidFill>
                <a:schemeClr val="tx1">
                  <a:lumMod val="50000"/>
                  <a:lumOff val="50000"/>
                </a:schemeClr>
              </a:solidFill>
              <a:ea typeface="+mn-ea"/>
              <a:cs typeface="Arial" charset="0"/>
            </a:endParaRPr>
          </a:p>
        </p:txBody>
      </p:sp>
      <p:pic>
        <p:nvPicPr>
          <p:cNvPr id="32774" name="Picture 7" descr="Screen Shot 2011-08-17 at 08.55.2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91388" y="115888"/>
            <a:ext cx="1601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44008" y="260648"/>
            <a:ext cx="2763570" cy="400110"/>
          </a:xfrm>
          <a:prstGeom prst="rect">
            <a:avLst/>
          </a:prstGeom>
          <a:noFill/>
        </p:spPr>
        <p:txBody>
          <a:bodyPr wrap="none" rtlCol="0">
            <a:spAutoFit/>
          </a:bodyPr>
          <a:lstStyle/>
          <a:p>
            <a:r>
              <a:rPr lang="en-US" sz="2000" b="1" i="1" dirty="0" smtClean="0"/>
              <a:t>+ Repair, Release, …</a:t>
            </a:r>
            <a:endParaRPr lang="en-US" sz="2000" b="1" i="1" dirty="0"/>
          </a:p>
        </p:txBody>
      </p:sp>
    </p:spTree>
    <p:extLst>
      <p:ext uri="{BB962C8B-B14F-4D97-AF65-F5344CB8AC3E}">
        <p14:creationId xmlns:p14="http://schemas.microsoft.com/office/powerpoint/2010/main" val="3766800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ube 51"/>
          <p:cNvSpPr/>
          <p:nvPr/>
        </p:nvSpPr>
        <p:spPr>
          <a:xfrm>
            <a:off x="1187402" y="5716189"/>
            <a:ext cx="1595423" cy="731991"/>
          </a:xfrm>
          <a:prstGeom prst="cube">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sz="1600" dirty="0" smtClean="0">
                <a:solidFill>
                  <a:srgbClr val="000000"/>
                </a:solidFill>
              </a:rPr>
              <a:t>Machine</a:t>
            </a:r>
            <a:endParaRPr lang="en-US" dirty="0">
              <a:solidFill>
                <a:srgbClr val="000000"/>
              </a:solidFill>
            </a:endParaRPr>
          </a:p>
        </p:txBody>
      </p:sp>
      <p:sp>
        <p:nvSpPr>
          <p:cNvPr id="4" name="Cube 3"/>
          <p:cNvSpPr/>
          <p:nvPr/>
        </p:nvSpPr>
        <p:spPr>
          <a:xfrm>
            <a:off x="1187600" y="1024740"/>
            <a:ext cx="1595423" cy="73199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Machine</a:t>
            </a:r>
            <a:endParaRPr lang="en-US" dirty="0"/>
          </a:p>
        </p:txBody>
      </p:sp>
      <p:sp>
        <p:nvSpPr>
          <p:cNvPr id="5" name="Curved Down Arrow 4"/>
          <p:cNvSpPr/>
          <p:nvPr/>
        </p:nvSpPr>
        <p:spPr>
          <a:xfrm flipH="1">
            <a:off x="808219" y="398608"/>
            <a:ext cx="2391666" cy="375469"/>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1500989" y="463897"/>
            <a:ext cx="1078152" cy="461665"/>
          </a:xfrm>
          <a:prstGeom prst="rect">
            <a:avLst/>
          </a:prstGeom>
          <a:noFill/>
        </p:spPr>
        <p:txBody>
          <a:bodyPr wrap="none" rtlCol="0">
            <a:spAutoFit/>
          </a:bodyPr>
          <a:lstStyle/>
          <a:p>
            <a:r>
              <a:rPr lang="en-US" sz="2400" i="1" dirty="0" smtClean="0"/>
              <a:t>repeat</a:t>
            </a:r>
            <a:endParaRPr lang="en-US" sz="2800" i="1" dirty="0"/>
          </a:p>
        </p:txBody>
      </p:sp>
      <p:sp>
        <p:nvSpPr>
          <p:cNvPr id="10" name="Smiley Face 9"/>
          <p:cNvSpPr/>
          <p:nvPr/>
        </p:nvSpPr>
        <p:spPr>
          <a:xfrm>
            <a:off x="308710" y="1255677"/>
            <a:ext cx="491767" cy="464913"/>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miley Face 10"/>
          <p:cNvSpPr/>
          <p:nvPr/>
        </p:nvSpPr>
        <p:spPr>
          <a:xfrm>
            <a:off x="8195178" y="1189697"/>
            <a:ext cx="491767" cy="464913"/>
          </a:xfrm>
          <a:prstGeom prst="smileyFace">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ube 11"/>
          <p:cNvSpPr/>
          <p:nvPr/>
        </p:nvSpPr>
        <p:spPr>
          <a:xfrm>
            <a:off x="6469710" y="1045180"/>
            <a:ext cx="1365054" cy="731991"/>
          </a:xfrm>
          <a:prstGeom prst="cub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Machine</a:t>
            </a:r>
            <a:endParaRPr lang="en-US" dirty="0">
              <a:solidFill>
                <a:schemeClr val="tx1"/>
              </a:solidFill>
            </a:endParaRPr>
          </a:p>
        </p:txBody>
      </p:sp>
      <p:sp>
        <p:nvSpPr>
          <p:cNvPr id="13" name="Notched Right Arrow 12"/>
          <p:cNvSpPr/>
          <p:nvPr/>
        </p:nvSpPr>
        <p:spPr>
          <a:xfrm>
            <a:off x="5282127" y="1470119"/>
            <a:ext cx="940173" cy="336320"/>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urved Down Arrow 13"/>
          <p:cNvSpPr/>
          <p:nvPr/>
        </p:nvSpPr>
        <p:spPr>
          <a:xfrm>
            <a:off x="6222299" y="366924"/>
            <a:ext cx="2288733" cy="375469"/>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6614205" y="440798"/>
            <a:ext cx="1078152" cy="461665"/>
          </a:xfrm>
          <a:prstGeom prst="rect">
            <a:avLst/>
          </a:prstGeom>
          <a:noFill/>
        </p:spPr>
        <p:txBody>
          <a:bodyPr wrap="none" rtlCol="0">
            <a:spAutoFit/>
          </a:bodyPr>
          <a:lstStyle/>
          <a:p>
            <a:r>
              <a:rPr lang="en-US" sz="2400" i="1" dirty="0" smtClean="0"/>
              <a:t>repeat</a:t>
            </a:r>
            <a:endParaRPr lang="en-US" sz="3200" i="1" dirty="0"/>
          </a:p>
        </p:txBody>
      </p:sp>
      <p:sp>
        <p:nvSpPr>
          <p:cNvPr id="16" name="TextBox 15"/>
          <p:cNvSpPr txBox="1"/>
          <p:nvPr/>
        </p:nvSpPr>
        <p:spPr>
          <a:xfrm>
            <a:off x="6411690" y="1988840"/>
            <a:ext cx="1544686" cy="338554"/>
          </a:xfrm>
          <a:prstGeom prst="rect">
            <a:avLst/>
          </a:prstGeom>
          <a:noFill/>
        </p:spPr>
        <p:txBody>
          <a:bodyPr wrap="none" rtlCol="0">
            <a:spAutoFit/>
          </a:bodyPr>
          <a:lstStyle/>
          <a:p>
            <a:r>
              <a:rPr lang="en-US" sz="1600" i="1" dirty="0" smtClean="0"/>
              <a:t>REPRODUCE</a:t>
            </a:r>
            <a:endParaRPr lang="en-US" sz="2000" i="1" dirty="0"/>
          </a:p>
        </p:txBody>
      </p:sp>
      <p:sp>
        <p:nvSpPr>
          <p:cNvPr id="20" name="Cube 19"/>
          <p:cNvSpPr/>
          <p:nvPr/>
        </p:nvSpPr>
        <p:spPr>
          <a:xfrm>
            <a:off x="6473664" y="3288702"/>
            <a:ext cx="1365054" cy="731991"/>
          </a:xfrm>
          <a:prstGeom prst="cube">
            <a:avLst/>
          </a:prstGeom>
          <a:solidFill>
            <a:srgbClr val="FDEA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000000"/>
              </a:solidFill>
            </a:endParaRPr>
          </a:p>
          <a:p>
            <a:pPr algn="ctr"/>
            <a:r>
              <a:rPr lang="en-US" sz="1600" dirty="0" smtClean="0">
                <a:solidFill>
                  <a:srgbClr val="000000"/>
                </a:solidFill>
              </a:rPr>
              <a:t>Machine</a:t>
            </a:r>
            <a:endParaRPr lang="en-US" dirty="0">
              <a:solidFill>
                <a:srgbClr val="000000"/>
              </a:solidFill>
            </a:endParaRPr>
          </a:p>
        </p:txBody>
      </p:sp>
      <p:sp>
        <p:nvSpPr>
          <p:cNvPr id="21" name="Cube 20"/>
          <p:cNvSpPr/>
          <p:nvPr/>
        </p:nvSpPr>
        <p:spPr>
          <a:xfrm>
            <a:off x="1191554" y="3317747"/>
            <a:ext cx="1595423" cy="731991"/>
          </a:xfrm>
          <a:prstGeom prst="cube">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sz="1600" dirty="0" smtClean="0">
                <a:solidFill>
                  <a:srgbClr val="000000"/>
                </a:solidFill>
              </a:rPr>
              <a:t>Machine</a:t>
            </a:r>
            <a:endParaRPr lang="en-US" dirty="0">
              <a:solidFill>
                <a:srgbClr val="000000"/>
              </a:solidFill>
            </a:endParaRPr>
          </a:p>
        </p:txBody>
      </p:sp>
      <p:sp>
        <p:nvSpPr>
          <p:cNvPr id="22" name="Cube 21"/>
          <p:cNvSpPr/>
          <p:nvPr/>
        </p:nvSpPr>
        <p:spPr>
          <a:xfrm>
            <a:off x="1187600" y="3016892"/>
            <a:ext cx="1595423" cy="73199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software</a:t>
            </a:r>
            <a:endParaRPr lang="en-US" dirty="0"/>
          </a:p>
        </p:txBody>
      </p:sp>
      <p:sp>
        <p:nvSpPr>
          <p:cNvPr id="23" name="Curved Down Arrow 22"/>
          <p:cNvSpPr/>
          <p:nvPr/>
        </p:nvSpPr>
        <p:spPr>
          <a:xfrm flipH="1">
            <a:off x="808219" y="2545209"/>
            <a:ext cx="2391666" cy="375469"/>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Notched Right Arrow 24"/>
          <p:cNvSpPr/>
          <p:nvPr/>
        </p:nvSpPr>
        <p:spPr>
          <a:xfrm>
            <a:off x="3282375" y="3462271"/>
            <a:ext cx="940173" cy="336320"/>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4364340" y="2828276"/>
            <a:ext cx="758735" cy="712204"/>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paper</a:t>
            </a:r>
            <a:endParaRPr lang="en-US" dirty="0"/>
          </a:p>
        </p:txBody>
      </p:sp>
      <p:grpSp>
        <p:nvGrpSpPr>
          <p:cNvPr id="37" name="Group 36"/>
          <p:cNvGrpSpPr/>
          <p:nvPr/>
        </p:nvGrpSpPr>
        <p:grpSpPr>
          <a:xfrm>
            <a:off x="3282375" y="160694"/>
            <a:ext cx="2217656" cy="1764198"/>
            <a:chOff x="3282375" y="-467642"/>
            <a:chExt cx="2217656" cy="2941989"/>
          </a:xfrm>
        </p:grpSpPr>
        <p:sp>
          <p:nvSpPr>
            <p:cNvPr id="7" name="Notched Right Arrow 6"/>
            <p:cNvSpPr/>
            <p:nvPr/>
          </p:nvSpPr>
          <p:spPr>
            <a:xfrm>
              <a:off x="3282375" y="1418636"/>
              <a:ext cx="940173" cy="560846"/>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364340" y="973257"/>
              <a:ext cx="758735" cy="1501090"/>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paper</a:t>
              </a:r>
              <a:endParaRPr lang="en-US" dirty="0">
                <a:solidFill>
                  <a:srgbClr val="000000"/>
                </a:solidFill>
              </a:endParaRPr>
            </a:p>
          </p:txBody>
        </p:sp>
        <p:sp>
          <p:nvSpPr>
            <p:cNvPr id="27" name="TextBox 26"/>
            <p:cNvSpPr txBox="1"/>
            <p:nvPr/>
          </p:nvSpPr>
          <p:spPr>
            <a:xfrm>
              <a:off x="3984973" y="-467642"/>
              <a:ext cx="1515058" cy="1327607"/>
            </a:xfrm>
            <a:prstGeom prst="rect">
              <a:avLst/>
            </a:prstGeom>
            <a:noFill/>
          </p:spPr>
          <p:txBody>
            <a:bodyPr wrap="none" rtlCol="0">
              <a:spAutoFit/>
            </a:bodyPr>
            <a:lstStyle/>
            <a:p>
              <a:pPr algn="ctr">
                <a:lnSpc>
                  <a:spcPct val="80000"/>
                </a:lnSpc>
              </a:pPr>
              <a:r>
                <a:rPr lang="en-US" sz="2800" dirty="0" smtClean="0"/>
                <a:t>Research</a:t>
              </a:r>
              <a:br>
                <a:rPr lang="en-US" sz="2800" dirty="0" smtClean="0"/>
              </a:br>
              <a:r>
                <a:rPr lang="en-US" sz="2800" dirty="0" smtClean="0"/>
                <a:t>Record</a:t>
              </a:r>
              <a:endParaRPr lang="en-US" sz="2800" dirty="0"/>
            </a:p>
          </p:txBody>
        </p:sp>
      </p:grpSp>
      <p:sp>
        <p:nvSpPr>
          <p:cNvPr id="28" name="Smiley Face 27"/>
          <p:cNvSpPr/>
          <p:nvPr/>
        </p:nvSpPr>
        <p:spPr>
          <a:xfrm>
            <a:off x="308710" y="3247829"/>
            <a:ext cx="491767" cy="464913"/>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miley Face 28"/>
          <p:cNvSpPr/>
          <p:nvPr/>
        </p:nvSpPr>
        <p:spPr>
          <a:xfrm>
            <a:off x="8195178" y="3181849"/>
            <a:ext cx="491767" cy="464913"/>
          </a:xfrm>
          <a:prstGeom prst="smileyFace">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Cube 29"/>
          <p:cNvSpPr/>
          <p:nvPr/>
        </p:nvSpPr>
        <p:spPr>
          <a:xfrm>
            <a:off x="6469710" y="3037332"/>
            <a:ext cx="1365054" cy="731991"/>
          </a:xfrm>
          <a:prstGeom prst="cub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software</a:t>
            </a:r>
            <a:endParaRPr lang="en-US" dirty="0">
              <a:solidFill>
                <a:srgbClr val="FFFFFF"/>
              </a:solidFill>
            </a:endParaRPr>
          </a:p>
        </p:txBody>
      </p:sp>
      <p:sp>
        <p:nvSpPr>
          <p:cNvPr id="31" name="Notched Right Arrow 30"/>
          <p:cNvSpPr/>
          <p:nvPr/>
        </p:nvSpPr>
        <p:spPr>
          <a:xfrm>
            <a:off x="5282127" y="3462271"/>
            <a:ext cx="940173" cy="336320"/>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Curved Down Arrow 31"/>
          <p:cNvSpPr/>
          <p:nvPr/>
        </p:nvSpPr>
        <p:spPr>
          <a:xfrm>
            <a:off x="6222299" y="2513525"/>
            <a:ext cx="2288733" cy="375469"/>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5" name="Rectangle 34"/>
          <p:cNvSpPr/>
          <p:nvPr/>
        </p:nvSpPr>
        <p:spPr>
          <a:xfrm>
            <a:off x="4222548" y="3823099"/>
            <a:ext cx="1059579" cy="53182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Software</a:t>
            </a:r>
            <a:endParaRPr lang="en-US" dirty="0">
              <a:solidFill>
                <a:srgbClr val="000000"/>
              </a:solidFill>
            </a:endParaRPr>
          </a:p>
        </p:txBody>
      </p:sp>
      <p:sp>
        <p:nvSpPr>
          <p:cNvPr id="36" name="TextBox 35"/>
          <p:cNvSpPr txBox="1"/>
          <p:nvPr/>
        </p:nvSpPr>
        <p:spPr>
          <a:xfrm>
            <a:off x="6349562" y="4142930"/>
            <a:ext cx="2886300" cy="338554"/>
          </a:xfrm>
          <a:prstGeom prst="rect">
            <a:avLst/>
          </a:prstGeom>
          <a:noFill/>
        </p:spPr>
        <p:txBody>
          <a:bodyPr wrap="none" rtlCol="0">
            <a:spAutoFit/>
          </a:bodyPr>
          <a:lstStyle/>
          <a:p>
            <a:r>
              <a:rPr lang="en-US" sz="1600" i="1" dirty="0" smtClean="0"/>
              <a:t>REPRODUCE OR REPEAT?</a:t>
            </a:r>
            <a:endParaRPr lang="en-US" sz="2000" i="1" dirty="0"/>
          </a:p>
        </p:txBody>
      </p:sp>
      <p:sp>
        <p:nvSpPr>
          <p:cNvPr id="39" name="Cube 38"/>
          <p:cNvSpPr/>
          <p:nvPr/>
        </p:nvSpPr>
        <p:spPr>
          <a:xfrm>
            <a:off x="1189478" y="5426501"/>
            <a:ext cx="1595423" cy="731991"/>
          </a:xfrm>
          <a:prstGeom prst="cub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software</a:t>
            </a:r>
            <a:endParaRPr lang="en-US" dirty="0"/>
          </a:p>
        </p:txBody>
      </p:sp>
      <p:sp>
        <p:nvSpPr>
          <p:cNvPr id="40" name="Cube 39"/>
          <p:cNvSpPr/>
          <p:nvPr/>
        </p:nvSpPr>
        <p:spPr>
          <a:xfrm>
            <a:off x="1185524" y="5125647"/>
            <a:ext cx="1595423" cy="629870"/>
          </a:xfrm>
          <a:prstGeom prst="cub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workflow</a:t>
            </a:r>
            <a:endParaRPr lang="en-US" dirty="0"/>
          </a:p>
        </p:txBody>
      </p:sp>
      <p:sp>
        <p:nvSpPr>
          <p:cNvPr id="41" name="Curved Down Arrow 40"/>
          <p:cNvSpPr/>
          <p:nvPr/>
        </p:nvSpPr>
        <p:spPr>
          <a:xfrm flipH="1">
            <a:off x="806143" y="4636802"/>
            <a:ext cx="2391666" cy="375469"/>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2" name="Notched Right Arrow 41"/>
          <p:cNvSpPr/>
          <p:nvPr/>
        </p:nvSpPr>
        <p:spPr>
          <a:xfrm>
            <a:off x="3280299" y="5571025"/>
            <a:ext cx="940173" cy="336320"/>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4362264" y="4937030"/>
            <a:ext cx="758735" cy="489471"/>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paper</a:t>
            </a:r>
            <a:endParaRPr lang="en-US" dirty="0"/>
          </a:p>
        </p:txBody>
      </p:sp>
      <p:sp>
        <p:nvSpPr>
          <p:cNvPr id="44" name="Smiley Face 43"/>
          <p:cNvSpPr/>
          <p:nvPr/>
        </p:nvSpPr>
        <p:spPr>
          <a:xfrm>
            <a:off x="306634" y="5356583"/>
            <a:ext cx="491767" cy="464913"/>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Smiley Face 44"/>
          <p:cNvSpPr/>
          <p:nvPr/>
        </p:nvSpPr>
        <p:spPr>
          <a:xfrm>
            <a:off x="8193102" y="5290603"/>
            <a:ext cx="491767" cy="464913"/>
          </a:xfrm>
          <a:prstGeom prst="smileyFace">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Notched Right Arrow 46"/>
          <p:cNvSpPr/>
          <p:nvPr/>
        </p:nvSpPr>
        <p:spPr>
          <a:xfrm>
            <a:off x="5280051" y="5571025"/>
            <a:ext cx="940173" cy="336320"/>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Curved Down Arrow 47"/>
          <p:cNvSpPr/>
          <p:nvPr/>
        </p:nvSpPr>
        <p:spPr>
          <a:xfrm>
            <a:off x="6220223" y="4605118"/>
            <a:ext cx="2288733" cy="375469"/>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9" name="Rectangle 48"/>
          <p:cNvSpPr/>
          <p:nvPr/>
        </p:nvSpPr>
        <p:spPr>
          <a:xfrm>
            <a:off x="4220472" y="6158491"/>
            <a:ext cx="1059579" cy="30518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Software</a:t>
            </a:r>
            <a:endParaRPr lang="en-US" dirty="0">
              <a:solidFill>
                <a:srgbClr val="000000"/>
              </a:solidFill>
            </a:endParaRPr>
          </a:p>
        </p:txBody>
      </p:sp>
      <p:sp>
        <p:nvSpPr>
          <p:cNvPr id="51" name="Rectangle 50"/>
          <p:cNvSpPr/>
          <p:nvPr/>
        </p:nvSpPr>
        <p:spPr>
          <a:xfrm>
            <a:off x="4394516" y="5518455"/>
            <a:ext cx="758735" cy="48947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bg1"/>
                </a:solidFill>
              </a:rPr>
              <a:t>wf</a:t>
            </a:r>
            <a:endParaRPr lang="en-US" dirty="0">
              <a:solidFill>
                <a:schemeClr val="bg1"/>
              </a:solidFill>
            </a:endParaRPr>
          </a:p>
        </p:txBody>
      </p:sp>
      <p:sp>
        <p:nvSpPr>
          <p:cNvPr id="53" name="Cube 52"/>
          <p:cNvSpPr/>
          <p:nvPr/>
        </p:nvSpPr>
        <p:spPr>
          <a:xfrm>
            <a:off x="6471588" y="5680048"/>
            <a:ext cx="1595423" cy="731991"/>
          </a:xfrm>
          <a:prstGeom prst="cub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000000"/>
              </a:solidFill>
            </a:endParaRPr>
          </a:p>
          <a:p>
            <a:pPr algn="ctr"/>
            <a:r>
              <a:rPr lang="en-US" sz="1600" dirty="0" smtClean="0">
                <a:solidFill>
                  <a:srgbClr val="000000"/>
                </a:solidFill>
              </a:rPr>
              <a:t>Machine</a:t>
            </a:r>
            <a:endParaRPr lang="en-US" dirty="0"/>
          </a:p>
        </p:txBody>
      </p:sp>
      <p:sp>
        <p:nvSpPr>
          <p:cNvPr id="54" name="Cube 53"/>
          <p:cNvSpPr/>
          <p:nvPr/>
        </p:nvSpPr>
        <p:spPr>
          <a:xfrm>
            <a:off x="6473664" y="5390360"/>
            <a:ext cx="1595423" cy="731991"/>
          </a:xfrm>
          <a:prstGeom prst="cub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software</a:t>
            </a:r>
            <a:endParaRPr lang="en-US" dirty="0"/>
          </a:p>
        </p:txBody>
      </p:sp>
      <p:sp>
        <p:nvSpPr>
          <p:cNvPr id="55" name="Cube 54"/>
          <p:cNvSpPr/>
          <p:nvPr/>
        </p:nvSpPr>
        <p:spPr>
          <a:xfrm>
            <a:off x="6469710" y="5089505"/>
            <a:ext cx="1595423" cy="590543"/>
          </a:xfrm>
          <a:prstGeom prst="cub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workflow</a:t>
            </a:r>
            <a:endParaRPr lang="en-US" dirty="0"/>
          </a:p>
        </p:txBody>
      </p:sp>
      <p:sp>
        <p:nvSpPr>
          <p:cNvPr id="56" name="Rectangle 55"/>
          <p:cNvSpPr/>
          <p:nvPr/>
        </p:nvSpPr>
        <p:spPr>
          <a:xfrm>
            <a:off x="4220472" y="2826227"/>
            <a:ext cx="1061655" cy="712204"/>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algorithm</a:t>
            </a:r>
            <a:endParaRPr lang="en-US" dirty="0"/>
          </a:p>
        </p:txBody>
      </p:sp>
      <p:sp>
        <p:nvSpPr>
          <p:cNvPr id="57" name="Cube 56"/>
          <p:cNvSpPr/>
          <p:nvPr/>
        </p:nvSpPr>
        <p:spPr>
          <a:xfrm>
            <a:off x="6484798" y="3018122"/>
            <a:ext cx="1365054" cy="731991"/>
          </a:xfrm>
          <a:prstGeom prst="cub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software</a:t>
            </a:r>
            <a:endParaRPr lang="en-US" dirty="0">
              <a:solidFill>
                <a:srgbClr val="FFFFFF"/>
              </a:solidFill>
            </a:endParaRPr>
          </a:p>
        </p:txBody>
      </p:sp>
    </p:spTree>
    <p:extLst>
      <p:ext uri="{BB962C8B-B14F-4D97-AF65-F5344CB8AC3E}">
        <p14:creationId xmlns:p14="http://schemas.microsoft.com/office/powerpoint/2010/main" val="2961809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fade">
                                      <p:cBhvr>
                                        <p:cTn id="79" dur="500"/>
                                        <p:tgtEl>
                                          <p:spTgt spid="5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fade">
                                      <p:cBhvr>
                                        <p:cTn id="82" dur="500"/>
                                        <p:tgtEl>
                                          <p:spTgt spid="5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500"/>
                                        <p:tgtEl>
                                          <p:spTgt spid="4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500"/>
                                        <p:tgtEl>
                                          <p:spTgt spid="3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fade">
                                      <p:cBhvr>
                                        <p:cTn id="93" dur="500"/>
                                        <p:tgtEl>
                                          <p:spTgt spid="5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500"/>
                                        <p:tgtEl>
                                          <p:spTgt spid="4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500"/>
                                        <p:tgtEl>
                                          <p:spTgt spid="44"/>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fade">
                                      <p:cBhvr>
                                        <p:cTn id="104" dur="500"/>
                                        <p:tgtEl>
                                          <p:spTgt spid="4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fade">
                                      <p:cBhvr>
                                        <p:cTn id="107" dur="500"/>
                                        <p:tgtEl>
                                          <p:spTgt spid="4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1"/>
                                        </p:tgtEl>
                                        <p:attrNameLst>
                                          <p:attrName>style.visibility</p:attrName>
                                        </p:attrNameLst>
                                      </p:cBhvr>
                                      <p:to>
                                        <p:strVal val="visible"/>
                                      </p:to>
                                    </p:set>
                                    <p:animEffect transition="in" filter="fade">
                                      <p:cBhvr>
                                        <p:cTn id="110" dur="500"/>
                                        <p:tgtEl>
                                          <p:spTgt spid="5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9"/>
                                        </p:tgtEl>
                                        <p:attrNameLst>
                                          <p:attrName>style.visibility</p:attrName>
                                        </p:attrNameLst>
                                      </p:cBhvr>
                                      <p:to>
                                        <p:strVal val="visible"/>
                                      </p:to>
                                    </p:set>
                                    <p:animEffect transition="in" filter="fade">
                                      <p:cBhvr>
                                        <p:cTn id="113" dur="500"/>
                                        <p:tgtEl>
                                          <p:spTgt spid="49"/>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47"/>
                                        </p:tgtEl>
                                        <p:attrNameLst>
                                          <p:attrName>style.visibility</p:attrName>
                                        </p:attrNameLst>
                                      </p:cBhvr>
                                      <p:to>
                                        <p:strVal val="visible"/>
                                      </p:to>
                                    </p:set>
                                    <p:animEffect transition="in" filter="fade">
                                      <p:cBhvr>
                                        <p:cTn id="118" dur="500"/>
                                        <p:tgtEl>
                                          <p:spTgt spid="47"/>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fade">
                                      <p:cBhvr>
                                        <p:cTn id="121" dur="500"/>
                                        <p:tgtEl>
                                          <p:spTgt spid="4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500"/>
                                        <p:tgtEl>
                                          <p:spTgt spid="4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fade">
                                      <p:cBhvr>
                                        <p:cTn id="127" dur="500"/>
                                        <p:tgtEl>
                                          <p:spTgt spid="55"/>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4"/>
                                        </p:tgtEl>
                                        <p:attrNameLst>
                                          <p:attrName>style.visibility</p:attrName>
                                        </p:attrNameLst>
                                      </p:cBhvr>
                                      <p:to>
                                        <p:strVal val="visible"/>
                                      </p:to>
                                    </p:set>
                                    <p:animEffect transition="in" filter="fade">
                                      <p:cBhvr>
                                        <p:cTn id="130" dur="500"/>
                                        <p:tgtEl>
                                          <p:spTgt spid="54"/>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53"/>
                                        </p:tgtEl>
                                        <p:attrNameLst>
                                          <p:attrName>style.visibility</p:attrName>
                                        </p:attrNameLst>
                                      </p:cBhvr>
                                      <p:to>
                                        <p:strVal val="visible"/>
                                      </p:to>
                                    </p:set>
                                    <p:animEffect transition="in" filter="fade">
                                      <p:cBhvr>
                                        <p:cTn id="13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1" grpId="0" animBg="1"/>
      <p:bldP spid="12" grpId="0" animBg="1"/>
      <p:bldP spid="13" grpId="0" animBg="1"/>
      <p:bldP spid="14" grpId="0" animBg="1"/>
      <p:bldP spid="15" grpId="0"/>
      <p:bldP spid="16" grpId="0"/>
      <p:bldP spid="20" grpId="0" animBg="1"/>
      <p:bldP spid="21" grpId="0" animBg="1"/>
      <p:bldP spid="22" grpId="0" animBg="1"/>
      <p:bldP spid="23" grpId="0" animBg="1"/>
      <p:bldP spid="25" grpId="0" animBg="1"/>
      <p:bldP spid="26" grpId="0" animBg="1"/>
      <p:bldP spid="28" grpId="0" animBg="1"/>
      <p:bldP spid="29" grpId="0" animBg="1"/>
      <p:bldP spid="30" grpId="0" animBg="1"/>
      <p:bldP spid="31" grpId="0" animBg="1"/>
      <p:bldP spid="32" grpId="0" animBg="1"/>
      <p:bldP spid="35" grpId="0" animBg="1"/>
      <p:bldP spid="36" grpId="0"/>
      <p:bldP spid="39" grpId="0" animBg="1"/>
      <p:bldP spid="40" grpId="0" animBg="1"/>
      <p:bldP spid="41" grpId="0" animBg="1"/>
      <p:bldP spid="42" grpId="0" animBg="1"/>
      <p:bldP spid="43" grpId="0" animBg="1"/>
      <p:bldP spid="44" grpId="0" animBg="1"/>
      <p:bldP spid="45" grpId="0" animBg="1"/>
      <p:bldP spid="47" grpId="0" animBg="1"/>
      <p:bldP spid="48" grpId="0" animBg="1"/>
      <p:bldP spid="49" grpId="0" animBg="1"/>
      <p:bldP spid="51" grpId="0" animBg="1"/>
      <p:bldP spid="53" grpId="0" animBg="1"/>
      <p:bldP spid="54" grpId="0" animBg="1"/>
      <p:bldP spid="55" grpId="0" animBg="1"/>
      <p:bldP spid="56" grpId="0" animBg="1"/>
      <p:bldP spid="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3"/>
          <p:cNvSpPr>
            <a:spLocks noChangeArrowheads="1"/>
          </p:cNvSpPr>
          <p:nvPr/>
        </p:nvSpPr>
        <p:spPr bwMode="auto">
          <a:xfrm>
            <a:off x="1115616" y="908720"/>
            <a:ext cx="6984776" cy="4278095"/>
          </a:xfrm>
          <a:prstGeom prst="rect">
            <a:avLst/>
          </a:prstGeom>
          <a:noFill/>
          <a:ln w="9525">
            <a:noFill/>
            <a:miter lim="800000"/>
            <a:headEnd/>
            <a:tailEnd/>
          </a:ln>
        </p:spPr>
        <p:txBody>
          <a:bodyPr wrap="square" lIns="0" tIns="0" rIns="0" bIns="0" anchor="ctr">
            <a:spAutoFit/>
          </a:bodyPr>
          <a:lstStyle/>
          <a:p>
            <a:pPr>
              <a:lnSpc>
                <a:spcPct val="120000"/>
              </a:lnSpc>
              <a:spcBef>
                <a:spcPts val="600"/>
              </a:spcBef>
              <a:spcAft>
                <a:spcPts val="0"/>
              </a:spcAft>
            </a:pPr>
            <a:r>
              <a:rPr lang="en-GB" sz="3600" dirty="0" smtClean="0">
                <a:latin typeface="+mn-lt"/>
                <a:cs typeface="Times New Roman" pitchFamily="18" charset="0"/>
              </a:rPr>
              <a:t>What is the future of the papers so that we can </a:t>
            </a:r>
            <a:r>
              <a:rPr lang="en-GB" sz="3600" b="1" i="1" dirty="0" smtClean="0">
                <a:latin typeface="+mn-lt"/>
                <a:cs typeface="Times New Roman" pitchFamily="18" charset="0"/>
              </a:rPr>
              <a:t>reconstruct</a:t>
            </a:r>
            <a:r>
              <a:rPr lang="en-GB" sz="3600" dirty="0" smtClean="0">
                <a:latin typeface="+mn-lt"/>
                <a:cs typeface="Times New Roman" pitchFamily="18" charset="0"/>
              </a:rPr>
              <a:t> research?</a:t>
            </a:r>
          </a:p>
          <a:p>
            <a:pPr marL="1028700" lvl="1" indent="-571500">
              <a:lnSpc>
                <a:spcPct val="120000"/>
              </a:lnSpc>
              <a:spcBef>
                <a:spcPts val="600"/>
              </a:spcBef>
              <a:spcAft>
                <a:spcPts val="0"/>
              </a:spcAft>
              <a:buFont typeface="Arial"/>
              <a:buChar char="•"/>
            </a:pPr>
            <a:r>
              <a:rPr lang="en-GB" sz="3600" dirty="0" smtClean="0">
                <a:latin typeface="+mn-lt"/>
                <a:cs typeface="Times New Roman" pitchFamily="18" charset="0"/>
              </a:rPr>
              <a:t>“Instruments”</a:t>
            </a:r>
          </a:p>
          <a:p>
            <a:pPr marL="1028700" lvl="1" indent="-571500">
              <a:lnSpc>
                <a:spcPct val="120000"/>
              </a:lnSpc>
              <a:spcBef>
                <a:spcPts val="600"/>
              </a:spcBef>
              <a:spcAft>
                <a:spcPts val="0"/>
              </a:spcAft>
              <a:buFont typeface="Arial"/>
              <a:buChar char="•"/>
            </a:pPr>
            <a:r>
              <a:rPr lang="en-GB" sz="3600" dirty="0" smtClean="0">
                <a:latin typeface="+mn-lt"/>
                <a:cs typeface="Times New Roman" pitchFamily="18" charset="0"/>
              </a:rPr>
              <a:t>Experiments</a:t>
            </a:r>
          </a:p>
          <a:p>
            <a:pPr marL="1028700" lvl="1" indent="-571500">
              <a:lnSpc>
                <a:spcPct val="120000"/>
              </a:lnSpc>
              <a:spcBef>
                <a:spcPts val="600"/>
              </a:spcBef>
              <a:spcAft>
                <a:spcPts val="0"/>
              </a:spcAft>
              <a:buFont typeface="Arial"/>
              <a:buChar char="•"/>
            </a:pPr>
            <a:r>
              <a:rPr lang="en-GB" sz="3600" dirty="0" smtClean="0">
                <a:latin typeface="+mn-lt"/>
                <a:cs typeface="Times New Roman" pitchFamily="18" charset="0"/>
              </a:rPr>
              <a:t>Results</a:t>
            </a:r>
          </a:p>
          <a:p>
            <a:pPr marL="1028700" lvl="1" indent="-571500">
              <a:lnSpc>
                <a:spcPct val="120000"/>
              </a:lnSpc>
              <a:spcBef>
                <a:spcPts val="600"/>
              </a:spcBef>
              <a:spcAft>
                <a:spcPts val="0"/>
              </a:spcAft>
              <a:buFont typeface="Arial"/>
              <a:buChar char="•"/>
            </a:pPr>
            <a:r>
              <a:rPr lang="en-GB" sz="3600" dirty="0" smtClean="0">
                <a:latin typeface="+mn-lt"/>
                <a:cs typeface="Times New Roman" pitchFamily="18" charset="0"/>
              </a:rPr>
              <a:t>Research</a:t>
            </a:r>
            <a:endParaRPr lang="en-GB" sz="3600" dirty="0" smtClean="0">
              <a:latin typeface="+mn-lt"/>
            </a:endParaRPr>
          </a:p>
        </p:txBody>
      </p:sp>
      <p:sp>
        <p:nvSpPr>
          <p:cNvPr id="4" name="Rectangle 3"/>
          <p:cNvSpPr/>
          <p:nvPr/>
        </p:nvSpPr>
        <p:spPr>
          <a:xfrm>
            <a:off x="-12630" y="6381328"/>
            <a:ext cx="9156630" cy="369332"/>
          </a:xfrm>
          <a:prstGeom prst="rect">
            <a:avLst/>
          </a:prstGeom>
        </p:spPr>
        <p:txBody>
          <a:bodyPr wrap="square">
            <a:spAutoFit/>
          </a:bodyPr>
          <a:lstStyle/>
          <a:p>
            <a:pPr algn="ctr"/>
            <a:r>
              <a:rPr lang="en-US" dirty="0">
                <a:solidFill>
                  <a:srgbClr val="0000FF"/>
                </a:solidFill>
              </a:rPr>
              <a:t>http://</a:t>
            </a:r>
            <a:r>
              <a:rPr lang="en-US" dirty="0" err="1">
                <a:solidFill>
                  <a:srgbClr val="0000FF"/>
                </a:solidFill>
              </a:rPr>
              <a:t>blogs.nature.com</a:t>
            </a:r>
            <a:r>
              <a:rPr lang="en-US" dirty="0">
                <a:solidFill>
                  <a:srgbClr val="0000FF"/>
                </a:solidFill>
              </a:rPr>
              <a:t>/</a:t>
            </a:r>
            <a:r>
              <a:rPr lang="en-US" dirty="0" err="1">
                <a:solidFill>
                  <a:srgbClr val="0000FF"/>
                </a:solidFill>
              </a:rPr>
              <a:t>eresearch</a:t>
            </a:r>
            <a:r>
              <a:rPr lang="en-US" dirty="0">
                <a:solidFill>
                  <a:srgbClr val="0000FF"/>
                </a:solidFill>
              </a:rPr>
              <a:t>/2012/06/10/more-</a:t>
            </a:r>
            <a:r>
              <a:rPr lang="en-US" dirty="0" err="1">
                <a:solidFill>
                  <a:srgbClr val="0000FF"/>
                </a:solidFill>
              </a:rPr>
              <a:t>rs</a:t>
            </a:r>
            <a:r>
              <a:rPr lang="en-US" dirty="0">
                <a:solidFill>
                  <a:srgbClr val="0000FF"/>
                </a:solidFill>
              </a:rPr>
              <a:t>-than-pirates</a:t>
            </a:r>
          </a:p>
        </p:txBody>
      </p:sp>
    </p:spTree>
    <p:extLst>
      <p:ext uri="{BB962C8B-B14F-4D97-AF65-F5344CB8AC3E}">
        <p14:creationId xmlns:p14="http://schemas.microsoft.com/office/powerpoint/2010/main" val="32647478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11-28 at 22.15.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1"/>
            <a:ext cx="6444208" cy="4503022"/>
          </a:xfrm>
          <a:prstGeom prst="rect">
            <a:avLst/>
          </a:prstGeom>
          <a:scene3d>
            <a:camera prst="perspectiveContrastingRightFacing"/>
            <a:lightRig rig="threePt" dir="t"/>
          </a:scene3d>
          <a:sp3d>
            <a:bevelT/>
          </a:sp3d>
        </p:spPr>
      </p:pic>
      <p:pic>
        <p:nvPicPr>
          <p:cNvPr id="5" name="Picture 4" descr="Screen Shot 2011-08-16 at 21.02.14.png"/>
          <p:cNvPicPr>
            <a:picLocks noChangeAspect="1"/>
          </p:cNvPicPr>
          <p:nvPr/>
        </p:nvPicPr>
        <p:blipFill rotWithShape="1">
          <a:blip r:embed="rId4">
            <a:extLst>
              <a:ext uri="{28A0092B-C50C-407E-A947-70E740481C1C}">
                <a14:useLocalDpi xmlns:a14="http://schemas.microsoft.com/office/drawing/2010/main" val="0"/>
              </a:ext>
            </a:extLst>
          </a:blip>
          <a:srcRect r="2288"/>
          <a:stretch/>
        </p:blipFill>
        <p:spPr>
          <a:xfrm>
            <a:off x="1331640" y="980728"/>
            <a:ext cx="5652120" cy="4203875"/>
          </a:xfrm>
          <a:prstGeom prst="rect">
            <a:avLst/>
          </a:prstGeom>
          <a:scene3d>
            <a:camera prst="perspectiveContrastingRightFacing"/>
            <a:lightRig rig="threePt" dir="t"/>
          </a:scene3d>
          <a:sp3d>
            <a:bevelT/>
          </a:sp3d>
        </p:spPr>
      </p:pic>
      <p:pic>
        <p:nvPicPr>
          <p:cNvPr id="2" name="Picture 1" descr="Screen Shot 2011-12-05 at 23.18.3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1800" y="1412776"/>
            <a:ext cx="6226652" cy="4064620"/>
          </a:xfrm>
          <a:prstGeom prst="rect">
            <a:avLst/>
          </a:prstGeom>
          <a:scene3d>
            <a:camera prst="perspectiveContrastingRightFacing"/>
            <a:lightRig rig="threePt" dir="t"/>
          </a:scene3d>
          <a:sp3d>
            <a:bevelT/>
          </a:sp3d>
        </p:spPr>
      </p:pic>
      <p:pic>
        <p:nvPicPr>
          <p:cNvPr id="3" name="Picture 2" descr="Screen Shot 2011-11-28 at 22.10.59.png"/>
          <p:cNvPicPr>
            <a:picLocks noChangeAspect="1"/>
          </p:cNvPicPr>
          <p:nvPr/>
        </p:nvPicPr>
        <p:blipFill rotWithShape="1">
          <a:blip r:embed="rId6">
            <a:extLst>
              <a:ext uri="{28A0092B-C50C-407E-A947-70E740481C1C}">
                <a14:useLocalDpi xmlns:a14="http://schemas.microsoft.com/office/drawing/2010/main" val="0"/>
              </a:ext>
            </a:extLst>
          </a:blip>
          <a:srcRect t="-947" r="1113"/>
          <a:stretch/>
        </p:blipFill>
        <p:spPr>
          <a:xfrm>
            <a:off x="4432257" y="1800200"/>
            <a:ext cx="5540343" cy="4149080"/>
          </a:xfrm>
          <a:prstGeom prst="rect">
            <a:avLst/>
          </a:prstGeom>
          <a:scene3d>
            <a:camera prst="perspectiveContrastingRightFacing"/>
            <a:lightRig rig="threePt" dir="t"/>
          </a:scene3d>
          <a:sp3d>
            <a:bevelT/>
          </a:sp3d>
        </p:spPr>
      </p:pic>
      <p:sp>
        <p:nvSpPr>
          <p:cNvPr id="6" name="Rectangle 5"/>
          <p:cNvSpPr/>
          <p:nvPr/>
        </p:nvSpPr>
        <p:spPr>
          <a:xfrm>
            <a:off x="179512" y="6309320"/>
            <a:ext cx="1992853" cy="369332"/>
          </a:xfrm>
          <a:prstGeom prst="rect">
            <a:avLst/>
          </a:prstGeom>
        </p:spPr>
        <p:txBody>
          <a:bodyPr wrap="none">
            <a:spAutoFit/>
          </a:bodyPr>
          <a:lstStyle/>
          <a:p>
            <a:r>
              <a:rPr lang="en-US" dirty="0">
                <a:solidFill>
                  <a:srgbClr val="0066CC"/>
                </a:solidFill>
              </a:rPr>
              <a:t>http://force11.org/</a:t>
            </a:r>
          </a:p>
        </p:txBody>
      </p:sp>
    </p:spTree>
    <p:extLst>
      <p:ext uri="{BB962C8B-B14F-4D97-AF65-F5344CB8AC3E}">
        <p14:creationId xmlns:p14="http://schemas.microsoft.com/office/powerpoint/2010/main" val="42020510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9512" y="332656"/>
            <a:ext cx="4234302" cy="6309320"/>
          </a:xfrm>
          <a:prstGeom prst="rect">
            <a:avLst/>
          </a:prstGeom>
          <a:ln>
            <a:solidFill>
              <a:schemeClr val="tx1">
                <a:lumMod val="50000"/>
                <a:lumOff val="50000"/>
              </a:schemeClr>
            </a:solidFill>
          </a:ln>
        </p:spPr>
      </p:pic>
      <p:pic>
        <p:nvPicPr>
          <p:cNvPr id="2" name="Picture 1" descr="Screen Shot 2011-12-05 at 23.47.2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623491" y="1353173"/>
            <a:ext cx="6336704" cy="4295669"/>
          </a:xfrm>
          <a:prstGeom prst="rect">
            <a:avLst/>
          </a:prstGeom>
        </p:spPr>
      </p:pic>
    </p:spTree>
    <p:extLst>
      <p:ext uri="{BB962C8B-B14F-4D97-AF65-F5344CB8AC3E}">
        <p14:creationId xmlns:p14="http://schemas.microsoft.com/office/powerpoint/2010/main" val="3104851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6-18 at 00.54.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48" y="319102"/>
            <a:ext cx="7380312" cy="4190018"/>
          </a:xfrm>
          <a:prstGeom prst="rect">
            <a:avLst/>
          </a:prstGeom>
          <a:scene3d>
            <a:camera prst="perspectiveContrastingRightFacing"/>
            <a:lightRig rig="threePt" dir="t"/>
          </a:scene3d>
        </p:spPr>
      </p:pic>
      <p:pic>
        <p:nvPicPr>
          <p:cNvPr id="4" name="Picture 3" descr="Screen Shot 2012-06-18 at 00.55.2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1412776"/>
            <a:ext cx="6400023" cy="4322936"/>
          </a:xfrm>
          <a:prstGeom prst="rect">
            <a:avLst/>
          </a:prstGeom>
          <a:scene3d>
            <a:camera prst="perspectiveContrastingRightFacing"/>
            <a:lightRig rig="threePt" dir="t"/>
          </a:scene3d>
        </p:spPr>
      </p:pic>
      <p:sp>
        <p:nvSpPr>
          <p:cNvPr id="6" name="Rectangle 5"/>
          <p:cNvSpPr/>
          <p:nvPr/>
        </p:nvSpPr>
        <p:spPr>
          <a:xfrm>
            <a:off x="107504" y="5877272"/>
            <a:ext cx="3852337" cy="369332"/>
          </a:xfrm>
          <a:prstGeom prst="rect">
            <a:avLst/>
          </a:prstGeom>
        </p:spPr>
        <p:txBody>
          <a:bodyPr wrap="none">
            <a:spAutoFit/>
          </a:bodyPr>
          <a:lstStyle/>
          <a:p>
            <a:r>
              <a:rPr lang="en-US" dirty="0" err="1" smtClean="0"/>
              <a:t>openresearchsoftware.metajnl.com</a:t>
            </a:r>
            <a:endParaRPr lang="en-US" dirty="0"/>
          </a:p>
        </p:txBody>
      </p:sp>
      <p:sp>
        <p:nvSpPr>
          <p:cNvPr id="7" name="Rectangle 6"/>
          <p:cNvSpPr/>
          <p:nvPr/>
        </p:nvSpPr>
        <p:spPr>
          <a:xfrm>
            <a:off x="6948264" y="6093296"/>
            <a:ext cx="1762371" cy="369332"/>
          </a:xfrm>
          <a:prstGeom prst="rect">
            <a:avLst/>
          </a:prstGeom>
        </p:spPr>
        <p:txBody>
          <a:bodyPr wrap="none">
            <a:spAutoFit/>
          </a:bodyPr>
          <a:lstStyle/>
          <a:p>
            <a:r>
              <a:rPr lang="en-US" dirty="0" err="1" smtClean="0"/>
              <a:t>www.scfbm.org</a:t>
            </a:r>
            <a:endParaRPr lang="en-US" dirty="0"/>
          </a:p>
        </p:txBody>
      </p:sp>
    </p:spTree>
    <p:extLst>
      <p:ext uri="{BB962C8B-B14F-4D97-AF65-F5344CB8AC3E}">
        <p14:creationId xmlns:p14="http://schemas.microsoft.com/office/powerpoint/2010/main" val="32259965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9" y="-623"/>
            <a:ext cx="4835426" cy="6858000"/>
          </a:xfrm>
          <a:prstGeom prst="rect">
            <a:avLst/>
          </a:prstGeom>
        </p:spPr>
      </p:pic>
      <p:pic>
        <p:nvPicPr>
          <p:cNvPr id="5" name="Picture 4" descr="000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9400" y="-13072"/>
            <a:ext cx="4654600" cy="6858000"/>
          </a:xfrm>
          <a:prstGeom prst="rect">
            <a:avLst/>
          </a:prstGeom>
        </p:spPr>
      </p:pic>
      <p:sp>
        <p:nvSpPr>
          <p:cNvPr id="2" name="Rectangle 1"/>
          <p:cNvSpPr/>
          <p:nvPr/>
        </p:nvSpPr>
        <p:spPr>
          <a:xfrm>
            <a:off x="0" y="6341258"/>
            <a:ext cx="9129521" cy="400110"/>
          </a:xfrm>
          <a:prstGeom prst="rect">
            <a:avLst/>
          </a:prstGeom>
        </p:spPr>
        <p:txBody>
          <a:bodyPr wrap="square">
            <a:spAutoFit/>
          </a:bodyPr>
          <a:lstStyle/>
          <a:p>
            <a:pPr algn="ctr"/>
            <a:r>
              <a:rPr lang="en-US" sz="2000" dirty="0">
                <a:solidFill>
                  <a:srgbClr val="0066CC"/>
                </a:solidFill>
              </a:rPr>
              <a:t>http://</a:t>
            </a:r>
            <a:r>
              <a:rPr lang="en-US" sz="2000" dirty="0" err="1">
                <a:solidFill>
                  <a:srgbClr val="0066CC"/>
                </a:solidFill>
              </a:rPr>
              <a:t>www.bodleian.ox.ac.uk</a:t>
            </a:r>
            <a:r>
              <a:rPr lang="en-US" sz="2000" dirty="0">
                <a:solidFill>
                  <a:srgbClr val="0066CC"/>
                </a:solidFill>
              </a:rPr>
              <a:t>/</a:t>
            </a:r>
            <a:r>
              <a:rPr lang="en-US" sz="2000" dirty="0" err="1">
                <a:solidFill>
                  <a:srgbClr val="0066CC"/>
                </a:solidFill>
              </a:rPr>
              <a:t>bodley</a:t>
            </a:r>
            <a:r>
              <a:rPr lang="en-US" sz="2000" dirty="0">
                <a:solidFill>
                  <a:srgbClr val="0066CC"/>
                </a:solidFill>
              </a:rPr>
              <a:t>/library/special/projects/</a:t>
            </a:r>
            <a:r>
              <a:rPr lang="en-US" sz="2000" dirty="0" err="1">
                <a:solidFill>
                  <a:srgbClr val="0066CC"/>
                </a:solidFill>
              </a:rPr>
              <a:t>whats</a:t>
            </a:r>
            <a:r>
              <a:rPr lang="en-US" sz="2000" dirty="0">
                <a:solidFill>
                  <a:srgbClr val="0066CC"/>
                </a:solidFill>
              </a:rPr>
              <a:t>-the-score</a:t>
            </a:r>
          </a:p>
        </p:txBody>
      </p:sp>
      <p:sp>
        <p:nvSpPr>
          <p:cNvPr id="3" name="TextBox 2"/>
          <p:cNvSpPr txBox="1"/>
          <p:nvPr/>
        </p:nvSpPr>
        <p:spPr>
          <a:xfrm>
            <a:off x="899592" y="116632"/>
            <a:ext cx="7289501" cy="523220"/>
          </a:xfrm>
          <a:prstGeom prst="rect">
            <a:avLst/>
          </a:prstGeom>
          <a:noFill/>
        </p:spPr>
        <p:txBody>
          <a:bodyPr wrap="none" rtlCol="0">
            <a:spAutoFit/>
          </a:bodyPr>
          <a:lstStyle/>
          <a:p>
            <a:r>
              <a:rPr lang="en-US" sz="2800" dirty="0"/>
              <a:t>H</a:t>
            </a:r>
            <a:r>
              <a:rPr lang="en-US" sz="2800" dirty="0" smtClean="0"/>
              <a:t>ow do we reconstruct Citizen Scholarship?</a:t>
            </a:r>
            <a:endParaRPr lang="en-US" sz="2800" dirty="0"/>
          </a:p>
        </p:txBody>
      </p:sp>
    </p:spTree>
    <p:extLst>
      <p:ext uri="{BB962C8B-B14F-4D97-AF65-F5344CB8AC3E}">
        <p14:creationId xmlns:p14="http://schemas.microsoft.com/office/powerpoint/2010/main" val="1325280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7"/>
          <p:cNvPicPr>
            <a:picLocks noChangeAspect="1" noChangeArrowheads="1"/>
          </p:cNvPicPr>
          <p:nvPr/>
        </p:nvPicPr>
        <p:blipFill>
          <a:blip r:embed="rId3" cstate="print"/>
          <a:srcRect/>
          <a:stretch>
            <a:fillRect/>
          </a:stretch>
        </p:blipFill>
        <p:spPr bwMode="auto">
          <a:xfrm>
            <a:off x="6588224" y="764704"/>
            <a:ext cx="2016224" cy="2016224"/>
          </a:xfrm>
          <a:prstGeom prst="rect">
            <a:avLst/>
          </a:prstGeom>
          <a:noFill/>
          <a:ln w="9525">
            <a:noFill/>
            <a:miter lim="800000"/>
            <a:headEnd/>
            <a:tailEnd/>
          </a:ln>
        </p:spPr>
      </p:pic>
      <p:grpSp>
        <p:nvGrpSpPr>
          <p:cNvPr id="7" name="Group 6"/>
          <p:cNvGrpSpPr/>
          <p:nvPr/>
        </p:nvGrpSpPr>
        <p:grpSpPr>
          <a:xfrm>
            <a:off x="1162472" y="3077195"/>
            <a:ext cx="2473424" cy="1071885"/>
            <a:chOff x="1378496" y="3077195"/>
            <a:chExt cx="2473424" cy="1071885"/>
          </a:xfrm>
        </p:grpSpPr>
        <p:sp>
          <p:nvSpPr>
            <p:cNvPr id="26" name="Rounded Rectangle 25"/>
            <p:cNvSpPr/>
            <p:nvPr/>
          </p:nvSpPr>
          <p:spPr>
            <a:xfrm>
              <a:off x="1378496" y="3077195"/>
              <a:ext cx="2016224" cy="614685"/>
            </a:xfrm>
            <a:prstGeom prst="roundRect">
              <a:avLst/>
            </a:prstGeom>
            <a:solidFill>
              <a:schemeClr val="bg1"/>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smtClean="0">
                  <a:solidFill>
                    <a:schemeClr val="tx1"/>
                  </a:solidFill>
                </a:rPr>
                <a:t>Expertise</a:t>
              </a:r>
              <a:endParaRPr lang="en-GB" sz="3200" dirty="0">
                <a:solidFill>
                  <a:schemeClr val="tx1"/>
                </a:solidFill>
              </a:endParaRPr>
            </a:p>
          </p:txBody>
        </p:sp>
        <p:sp>
          <p:nvSpPr>
            <p:cNvPr id="28" name="Rounded Rectangle 27"/>
            <p:cNvSpPr/>
            <p:nvPr/>
          </p:nvSpPr>
          <p:spPr>
            <a:xfrm>
              <a:off x="1530896" y="3229595"/>
              <a:ext cx="2016224" cy="614685"/>
            </a:xfrm>
            <a:prstGeom prst="roundRect">
              <a:avLst/>
            </a:prstGeom>
            <a:solidFill>
              <a:schemeClr val="bg1"/>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smtClean="0">
                  <a:solidFill>
                    <a:schemeClr val="tx1"/>
                  </a:solidFill>
                </a:rPr>
                <a:t>Expertise</a:t>
              </a:r>
              <a:endParaRPr lang="en-GB" sz="3200" dirty="0">
                <a:solidFill>
                  <a:schemeClr val="tx1"/>
                </a:solidFill>
              </a:endParaRPr>
            </a:p>
          </p:txBody>
        </p:sp>
        <p:sp>
          <p:nvSpPr>
            <p:cNvPr id="29" name="Rounded Rectangle 28"/>
            <p:cNvSpPr/>
            <p:nvPr/>
          </p:nvSpPr>
          <p:spPr>
            <a:xfrm>
              <a:off x="1683296" y="3381995"/>
              <a:ext cx="2016224" cy="614685"/>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smtClean="0">
                  <a:solidFill>
                    <a:schemeClr val="tx1"/>
                  </a:solidFill>
                </a:rPr>
                <a:t>Expertise</a:t>
              </a:r>
              <a:endParaRPr lang="en-GB" sz="3200" dirty="0">
                <a:solidFill>
                  <a:schemeClr val="tx1"/>
                </a:solidFill>
              </a:endParaRPr>
            </a:p>
          </p:txBody>
        </p:sp>
        <p:sp>
          <p:nvSpPr>
            <p:cNvPr id="31" name="Rounded Rectangle 30"/>
            <p:cNvSpPr/>
            <p:nvPr/>
          </p:nvSpPr>
          <p:spPr>
            <a:xfrm>
              <a:off x="1835696" y="3534395"/>
              <a:ext cx="2016224" cy="614685"/>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smtClean="0">
                  <a:solidFill>
                    <a:schemeClr val="tx1"/>
                  </a:solidFill>
                </a:rPr>
                <a:t>Expertise</a:t>
              </a:r>
              <a:endParaRPr lang="en-GB" sz="3200" dirty="0">
                <a:solidFill>
                  <a:schemeClr val="tx1"/>
                </a:solidFill>
              </a:endParaRPr>
            </a:p>
          </p:txBody>
        </p:sp>
      </p:grpSp>
      <p:grpSp>
        <p:nvGrpSpPr>
          <p:cNvPr id="8" name="Group 7"/>
          <p:cNvGrpSpPr/>
          <p:nvPr/>
        </p:nvGrpSpPr>
        <p:grpSpPr>
          <a:xfrm>
            <a:off x="3779912" y="2276872"/>
            <a:ext cx="2741613" cy="1368425"/>
            <a:chOff x="3995936" y="2276872"/>
            <a:chExt cx="2741613" cy="1368425"/>
          </a:xfrm>
        </p:grpSpPr>
        <p:sp>
          <p:nvSpPr>
            <p:cNvPr id="32" name="Rounded Rectangle 31"/>
            <p:cNvSpPr/>
            <p:nvPr/>
          </p:nvSpPr>
          <p:spPr>
            <a:xfrm>
              <a:off x="3995936" y="2276872"/>
              <a:ext cx="2436813" cy="1063625"/>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a:solidFill>
                    <a:schemeClr val="tx1"/>
                  </a:solidFill>
                </a:rPr>
                <a:t>Community Software</a:t>
              </a:r>
            </a:p>
          </p:txBody>
        </p:sp>
        <p:sp>
          <p:nvSpPr>
            <p:cNvPr id="33" name="Rounded Rectangle 32"/>
            <p:cNvSpPr/>
            <p:nvPr/>
          </p:nvSpPr>
          <p:spPr>
            <a:xfrm>
              <a:off x="4148336" y="2429272"/>
              <a:ext cx="2436813" cy="1063625"/>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a:solidFill>
                    <a:schemeClr val="tx1"/>
                  </a:solidFill>
                </a:rPr>
                <a:t>Community Software</a:t>
              </a:r>
            </a:p>
          </p:txBody>
        </p:sp>
        <p:sp>
          <p:nvSpPr>
            <p:cNvPr id="34" name="Rounded Rectangle 33"/>
            <p:cNvSpPr/>
            <p:nvPr/>
          </p:nvSpPr>
          <p:spPr>
            <a:xfrm>
              <a:off x="4300736" y="2581672"/>
              <a:ext cx="2436813" cy="1063625"/>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a:solidFill>
                    <a:schemeClr val="tx1"/>
                  </a:solidFill>
                </a:rPr>
                <a:t>Community Software</a:t>
              </a:r>
            </a:p>
          </p:txBody>
        </p:sp>
      </p:grpSp>
      <p:grpSp>
        <p:nvGrpSpPr>
          <p:cNvPr id="4" name="Group 3"/>
          <p:cNvGrpSpPr/>
          <p:nvPr/>
        </p:nvGrpSpPr>
        <p:grpSpPr>
          <a:xfrm>
            <a:off x="2746549" y="404664"/>
            <a:ext cx="3049587" cy="1520825"/>
            <a:chOff x="2962573" y="404664"/>
            <a:chExt cx="3049587" cy="1520825"/>
          </a:xfrm>
        </p:grpSpPr>
        <p:sp>
          <p:nvSpPr>
            <p:cNvPr id="18" name="Rounded Rectangle 17"/>
            <p:cNvSpPr/>
            <p:nvPr/>
          </p:nvSpPr>
          <p:spPr>
            <a:xfrm>
              <a:off x="2962573" y="404664"/>
              <a:ext cx="2592387" cy="1063625"/>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a:solidFill>
                    <a:schemeClr val="tx1"/>
                  </a:solidFill>
                </a:rPr>
                <a:t>Digital Music Collections</a:t>
              </a:r>
            </a:p>
          </p:txBody>
        </p:sp>
        <p:sp>
          <p:nvSpPr>
            <p:cNvPr id="35" name="Rounded Rectangle 34"/>
            <p:cNvSpPr/>
            <p:nvPr/>
          </p:nvSpPr>
          <p:spPr>
            <a:xfrm>
              <a:off x="3114973" y="557064"/>
              <a:ext cx="2592387" cy="1063625"/>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a:solidFill>
                    <a:schemeClr val="tx1"/>
                  </a:solidFill>
                </a:rPr>
                <a:t>Digital Music Collections</a:t>
              </a:r>
            </a:p>
          </p:txBody>
        </p:sp>
        <p:sp>
          <p:nvSpPr>
            <p:cNvPr id="36" name="Rounded Rectangle 35"/>
            <p:cNvSpPr/>
            <p:nvPr/>
          </p:nvSpPr>
          <p:spPr>
            <a:xfrm>
              <a:off x="3267373" y="709464"/>
              <a:ext cx="2592387" cy="1063625"/>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a:solidFill>
                    <a:schemeClr val="tx1"/>
                  </a:solidFill>
                </a:rPr>
                <a:t>Digital Music Collections</a:t>
              </a:r>
            </a:p>
          </p:txBody>
        </p:sp>
        <p:sp>
          <p:nvSpPr>
            <p:cNvPr id="37" name="Rounded Rectangle 36"/>
            <p:cNvSpPr/>
            <p:nvPr/>
          </p:nvSpPr>
          <p:spPr>
            <a:xfrm>
              <a:off x="3419773" y="861864"/>
              <a:ext cx="2592387" cy="1063625"/>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a:solidFill>
                    <a:schemeClr val="tx1"/>
                  </a:solidFill>
                </a:rPr>
                <a:t>Digital Music Collections</a:t>
              </a:r>
            </a:p>
          </p:txBody>
        </p:sp>
      </p:grpSp>
      <p:grpSp>
        <p:nvGrpSpPr>
          <p:cNvPr id="5" name="Group 4"/>
          <p:cNvGrpSpPr/>
          <p:nvPr/>
        </p:nvGrpSpPr>
        <p:grpSpPr>
          <a:xfrm>
            <a:off x="395536" y="1853059"/>
            <a:ext cx="2753394" cy="919485"/>
            <a:chOff x="611560" y="1853059"/>
            <a:chExt cx="2753394" cy="919485"/>
          </a:xfrm>
        </p:grpSpPr>
        <p:sp>
          <p:nvSpPr>
            <p:cNvPr id="6" name="Rounded Rectangle 5"/>
            <p:cNvSpPr/>
            <p:nvPr/>
          </p:nvSpPr>
          <p:spPr>
            <a:xfrm>
              <a:off x="611560" y="1853059"/>
              <a:ext cx="2448594" cy="614685"/>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smtClean="0">
                  <a:solidFill>
                    <a:schemeClr val="tx1"/>
                  </a:solidFill>
                </a:rPr>
                <a:t>ground </a:t>
              </a:r>
              <a:r>
                <a:rPr lang="en-GB" sz="3200" dirty="0">
                  <a:solidFill>
                    <a:schemeClr val="tx1"/>
                  </a:solidFill>
                </a:rPr>
                <a:t>truth</a:t>
              </a:r>
            </a:p>
          </p:txBody>
        </p:sp>
        <p:sp>
          <p:nvSpPr>
            <p:cNvPr id="39" name="Rounded Rectangle 38"/>
            <p:cNvSpPr/>
            <p:nvPr/>
          </p:nvSpPr>
          <p:spPr>
            <a:xfrm>
              <a:off x="763960" y="2005459"/>
              <a:ext cx="2448594" cy="614685"/>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smtClean="0">
                  <a:solidFill>
                    <a:schemeClr val="tx1"/>
                  </a:solidFill>
                </a:rPr>
                <a:t>ground </a:t>
              </a:r>
              <a:r>
                <a:rPr lang="en-GB" sz="3200" dirty="0">
                  <a:solidFill>
                    <a:schemeClr val="tx1"/>
                  </a:solidFill>
                </a:rPr>
                <a:t>truth</a:t>
              </a:r>
            </a:p>
          </p:txBody>
        </p:sp>
        <p:sp>
          <p:nvSpPr>
            <p:cNvPr id="40" name="Rounded Rectangle 39"/>
            <p:cNvSpPr/>
            <p:nvPr/>
          </p:nvSpPr>
          <p:spPr>
            <a:xfrm>
              <a:off x="916360" y="2157859"/>
              <a:ext cx="2448594" cy="614685"/>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smtClean="0">
                  <a:solidFill>
                    <a:schemeClr val="tx1"/>
                  </a:solidFill>
                </a:rPr>
                <a:t>ground </a:t>
              </a:r>
              <a:r>
                <a:rPr lang="en-GB" sz="3200" dirty="0">
                  <a:solidFill>
                    <a:schemeClr val="tx1"/>
                  </a:solidFill>
                </a:rPr>
                <a:t>truth</a:t>
              </a:r>
            </a:p>
          </p:txBody>
        </p:sp>
      </p:grpSp>
      <p:grpSp>
        <p:nvGrpSpPr>
          <p:cNvPr id="13" name="Group 12"/>
          <p:cNvGrpSpPr/>
          <p:nvPr/>
        </p:nvGrpSpPr>
        <p:grpSpPr>
          <a:xfrm>
            <a:off x="1043608" y="4581128"/>
            <a:ext cx="3320752" cy="1808584"/>
            <a:chOff x="1259632" y="4581128"/>
            <a:chExt cx="3320752" cy="1808584"/>
          </a:xfrm>
        </p:grpSpPr>
        <p:sp>
          <p:nvSpPr>
            <p:cNvPr id="22" name="Rounded Rectangle 21"/>
            <p:cNvSpPr/>
            <p:nvPr/>
          </p:nvSpPr>
          <p:spPr>
            <a:xfrm>
              <a:off x="1259632" y="4581128"/>
              <a:ext cx="3168352" cy="1656184"/>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smtClean="0">
                  <a:solidFill>
                    <a:schemeClr val="tx1"/>
                  </a:solidFill>
                </a:rPr>
                <a:t>Evaluation Infrastructure (sociotechnical)</a:t>
              </a:r>
              <a:endParaRPr lang="en-GB" sz="3200" dirty="0">
                <a:solidFill>
                  <a:schemeClr val="tx1"/>
                </a:solidFill>
              </a:endParaRPr>
            </a:p>
          </p:txBody>
        </p:sp>
        <p:sp>
          <p:nvSpPr>
            <p:cNvPr id="42" name="Rounded Rectangle 41"/>
            <p:cNvSpPr/>
            <p:nvPr/>
          </p:nvSpPr>
          <p:spPr>
            <a:xfrm>
              <a:off x="1412032" y="4733528"/>
              <a:ext cx="3168352" cy="1656184"/>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smtClean="0">
                  <a:solidFill>
                    <a:schemeClr val="tx1"/>
                  </a:solidFill>
                </a:rPr>
                <a:t>Evaluation Infrastructure </a:t>
              </a:r>
              <a:r>
                <a:rPr lang="en-GB" sz="2800" dirty="0" smtClean="0">
                  <a:solidFill>
                    <a:schemeClr val="tx1"/>
                  </a:solidFill>
                </a:rPr>
                <a:t>(sociotechnical)</a:t>
              </a:r>
              <a:endParaRPr lang="en-GB" sz="2800" dirty="0">
                <a:solidFill>
                  <a:schemeClr val="tx1"/>
                </a:solidFill>
              </a:endParaRPr>
            </a:p>
          </p:txBody>
        </p:sp>
      </p:grpSp>
      <p:grpSp>
        <p:nvGrpSpPr>
          <p:cNvPr id="9" name="Group 8"/>
          <p:cNvGrpSpPr/>
          <p:nvPr/>
        </p:nvGrpSpPr>
        <p:grpSpPr>
          <a:xfrm>
            <a:off x="6444208" y="3789040"/>
            <a:ext cx="2041376" cy="1071885"/>
            <a:chOff x="6660232" y="3789040"/>
            <a:chExt cx="2041376" cy="1071885"/>
          </a:xfrm>
        </p:grpSpPr>
        <p:sp>
          <p:nvSpPr>
            <p:cNvPr id="43" name="Rounded Rectangle 42"/>
            <p:cNvSpPr/>
            <p:nvPr/>
          </p:nvSpPr>
          <p:spPr>
            <a:xfrm>
              <a:off x="6660232" y="3789040"/>
              <a:ext cx="1584176" cy="614685"/>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smtClean="0">
                  <a:solidFill>
                    <a:schemeClr val="tx1"/>
                  </a:solidFill>
                </a:rPr>
                <a:t>Results</a:t>
              </a:r>
              <a:endParaRPr lang="en-GB" sz="3200" dirty="0">
                <a:solidFill>
                  <a:schemeClr val="tx1"/>
                </a:solidFill>
              </a:endParaRPr>
            </a:p>
          </p:txBody>
        </p:sp>
        <p:sp>
          <p:nvSpPr>
            <p:cNvPr id="44" name="Rounded Rectangle 43"/>
            <p:cNvSpPr/>
            <p:nvPr/>
          </p:nvSpPr>
          <p:spPr>
            <a:xfrm>
              <a:off x="6812632" y="3941440"/>
              <a:ext cx="1584176" cy="614685"/>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smtClean="0">
                  <a:solidFill>
                    <a:schemeClr val="tx1"/>
                  </a:solidFill>
                </a:rPr>
                <a:t>Results</a:t>
              </a:r>
              <a:endParaRPr lang="en-GB" sz="3200" dirty="0">
                <a:solidFill>
                  <a:schemeClr val="tx1"/>
                </a:solidFill>
              </a:endParaRPr>
            </a:p>
          </p:txBody>
        </p:sp>
        <p:sp>
          <p:nvSpPr>
            <p:cNvPr id="45" name="Rounded Rectangle 44"/>
            <p:cNvSpPr/>
            <p:nvPr/>
          </p:nvSpPr>
          <p:spPr>
            <a:xfrm>
              <a:off x="6965032" y="4093840"/>
              <a:ext cx="1584176" cy="614685"/>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smtClean="0">
                  <a:solidFill>
                    <a:schemeClr val="tx1"/>
                  </a:solidFill>
                </a:rPr>
                <a:t>Results</a:t>
              </a:r>
              <a:endParaRPr lang="en-GB" sz="3200" dirty="0">
                <a:solidFill>
                  <a:schemeClr val="tx1"/>
                </a:solidFill>
              </a:endParaRPr>
            </a:p>
          </p:txBody>
        </p:sp>
        <p:sp>
          <p:nvSpPr>
            <p:cNvPr id="46" name="Rounded Rectangle 45"/>
            <p:cNvSpPr/>
            <p:nvPr/>
          </p:nvSpPr>
          <p:spPr>
            <a:xfrm>
              <a:off x="7117432" y="4246240"/>
              <a:ext cx="1584176" cy="614685"/>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smtClean="0">
                  <a:solidFill>
                    <a:schemeClr val="tx1"/>
                  </a:solidFill>
                </a:rPr>
                <a:t>Results</a:t>
              </a:r>
              <a:endParaRPr lang="en-GB" sz="3200" dirty="0">
                <a:solidFill>
                  <a:schemeClr val="tx1"/>
                </a:solidFill>
              </a:endParaRPr>
            </a:p>
          </p:txBody>
        </p:sp>
      </p:grpSp>
      <p:grpSp>
        <p:nvGrpSpPr>
          <p:cNvPr id="14" name="Group 13"/>
          <p:cNvGrpSpPr/>
          <p:nvPr/>
        </p:nvGrpSpPr>
        <p:grpSpPr>
          <a:xfrm>
            <a:off x="5724128" y="5445224"/>
            <a:ext cx="2609056" cy="919485"/>
            <a:chOff x="5940152" y="5445224"/>
            <a:chExt cx="2609056" cy="919485"/>
          </a:xfrm>
        </p:grpSpPr>
        <p:sp>
          <p:nvSpPr>
            <p:cNvPr id="47" name="Rounded Rectangle 46"/>
            <p:cNvSpPr/>
            <p:nvPr/>
          </p:nvSpPr>
          <p:spPr>
            <a:xfrm>
              <a:off x="5940152" y="5445224"/>
              <a:ext cx="2304256" cy="614685"/>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smtClean="0">
                  <a:solidFill>
                    <a:schemeClr val="tx1"/>
                  </a:solidFill>
                </a:rPr>
                <a:t>Evaluations</a:t>
              </a:r>
              <a:endParaRPr lang="en-GB" sz="3200" dirty="0">
                <a:solidFill>
                  <a:schemeClr val="tx1"/>
                </a:solidFill>
              </a:endParaRPr>
            </a:p>
          </p:txBody>
        </p:sp>
        <p:sp>
          <p:nvSpPr>
            <p:cNvPr id="48" name="Rounded Rectangle 47"/>
            <p:cNvSpPr/>
            <p:nvPr/>
          </p:nvSpPr>
          <p:spPr>
            <a:xfrm>
              <a:off x="6092552" y="5597624"/>
              <a:ext cx="2304256" cy="614685"/>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smtClean="0">
                  <a:solidFill>
                    <a:schemeClr val="tx1"/>
                  </a:solidFill>
                </a:rPr>
                <a:t>Evaluations</a:t>
              </a:r>
              <a:endParaRPr lang="en-GB" sz="3200" dirty="0">
                <a:solidFill>
                  <a:schemeClr val="tx1"/>
                </a:solidFill>
              </a:endParaRPr>
            </a:p>
          </p:txBody>
        </p:sp>
        <p:sp>
          <p:nvSpPr>
            <p:cNvPr id="49" name="Rounded Rectangle 48"/>
            <p:cNvSpPr/>
            <p:nvPr/>
          </p:nvSpPr>
          <p:spPr>
            <a:xfrm>
              <a:off x="6244952" y="5750024"/>
              <a:ext cx="2304256" cy="614685"/>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smtClean="0">
                  <a:solidFill>
                    <a:schemeClr val="tx1"/>
                  </a:solidFill>
                </a:rPr>
                <a:t>Evaluations</a:t>
              </a:r>
              <a:endParaRPr lang="en-GB" sz="3200" dirty="0">
                <a:solidFill>
                  <a:schemeClr val="tx1"/>
                </a:solidFill>
              </a:endParaRPr>
            </a:p>
          </p:txBody>
        </p:sp>
      </p:grpSp>
      <p:grpSp>
        <p:nvGrpSpPr>
          <p:cNvPr id="12" name="Group 11"/>
          <p:cNvGrpSpPr/>
          <p:nvPr/>
        </p:nvGrpSpPr>
        <p:grpSpPr>
          <a:xfrm>
            <a:off x="4644008" y="4229323"/>
            <a:ext cx="1897360" cy="1071885"/>
            <a:chOff x="4860032" y="4229323"/>
            <a:chExt cx="1897360" cy="1071885"/>
          </a:xfrm>
        </p:grpSpPr>
        <p:sp>
          <p:nvSpPr>
            <p:cNvPr id="50" name="Rounded Rectangle 49"/>
            <p:cNvSpPr/>
            <p:nvPr/>
          </p:nvSpPr>
          <p:spPr>
            <a:xfrm>
              <a:off x="4860032" y="4229323"/>
              <a:ext cx="1440160" cy="614685"/>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smtClean="0">
                  <a:solidFill>
                    <a:schemeClr val="tx1"/>
                  </a:solidFill>
                </a:rPr>
                <a:t>papers</a:t>
              </a:r>
              <a:endParaRPr lang="en-GB" sz="3200" dirty="0">
                <a:solidFill>
                  <a:schemeClr val="tx1"/>
                </a:solidFill>
              </a:endParaRPr>
            </a:p>
          </p:txBody>
        </p:sp>
        <p:sp>
          <p:nvSpPr>
            <p:cNvPr id="51" name="Rounded Rectangle 50"/>
            <p:cNvSpPr/>
            <p:nvPr/>
          </p:nvSpPr>
          <p:spPr>
            <a:xfrm>
              <a:off x="5012432" y="4381723"/>
              <a:ext cx="1440160" cy="614685"/>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smtClean="0">
                  <a:solidFill>
                    <a:schemeClr val="tx1"/>
                  </a:solidFill>
                </a:rPr>
                <a:t>papers</a:t>
              </a:r>
              <a:endParaRPr lang="en-GB" sz="3200" dirty="0">
                <a:solidFill>
                  <a:schemeClr val="tx1"/>
                </a:solidFill>
              </a:endParaRPr>
            </a:p>
          </p:txBody>
        </p:sp>
        <p:sp>
          <p:nvSpPr>
            <p:cNvPr id="52" name="Rounded Rectangle 51"/>
            <p:cNvSpPr/>
            <p:nvPr/>
          </p:nvSpPr>
          <p:spPr>
            <a:xfrm>
              <a:off x="5164832" y="4534123"/>
              <a:ext cx="1440160" cy="614685"/>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smtClean="0">
                  <a:solidFill>
                    <a:schemeClr val="tx1"/>
                  </a:solidFill>
                </a:rPr>
                <a:t>papers</a:t>
              </a:r>
              <a:endParaRPr lang="en-GB" sz="3200" dirty="0">
                <a:solidFill>
                  <a:schemeClr val="tx1"/>
                </a:solidFill>
              </a:endParaRPr>
            </a:p>
          </p:txBody>
        </p:sp>
        <p:sp>
          <p:nvSpPr>
            <p:cNvPr id="53" name="Rounded Rectangle 52"/>
            <p:cNvSpPr/>
            <p:nvPr/>
          </p:nvSpPr>
          <p:spPr>
            <a:xfrm>
              <a:off x="5317232" y="4686523"/>
              <a:ext cx="1440160" cy="614685"/>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a:solidFill>
                    <a:schemeClr val="tx1"/>
                  </a:solidFill>
                </a:rPr>
                <a:t>P</a:t>
              </a:r>
              <a:r>
                <a:rPr lang="en-GB" sz="3200" dirty="0" smtClean="0">
                  <a:solidFill>
                    <a:schemeClr val="tx1"/>
                  </a:solidFill>
                </a:rPr>
                <a:t>apers</a:t>
              </a:r>
              <a:endParaRPr lang="en-GB" sz="3200" dirty="0">
                <a:solidFill>
                  <a:schemeClr val="tx1"/>
                </a:solidFill>
              </a:endParaRPr>
            </a:p>
          </p:txBody>
        </p:sp>
      </p:grpSp>
    </p:spTree>
    <p:extLst>
      <p:ext uri="{BB962C8B-B14F-4D97-AF65-F5344CB8AC3E}">
        <p14:creationId xmlns:p14="http://schemas.microsoft.com/office/powerpoint/2010/main" val="4205007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14313" y="285750"/>
            <a:ext cx="2845519" cy="695325"/>
          </a:xfrm>
          <a:prstGeom prst="roundRect">
            <a:avLst/>
          </a:prstGeom>
          <a:solidFill>
            <a:schemeClr val="accent1">
              <a:lumMod val="20000"/>
              <a:lumOff val="8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3200" dirty="0">
              <a:solidFill>
                <a:schemeClr val="tx1"/>
              </a:solidFill>
            </a:endParaRPr>
          </a:p>
        </p:txBody>
      </p:sp>
      <p:sp>
        <p:nvSpPr>
          <p:cNvPr id="2" name="Title 1"/>
          <p:cNvSpPr>
            <a:spLocks noGrp="1"/>
          </p:cNvSpPr>
          <p:nvPr>
            <p:ph type="title"/>
          </p:nvPr>
        </p:nvSpPr>
        <p:spPr>
          <a:xfrm>
            <a:off x="468313" y="274638"/>
            <a:ext cx="2375495" cy="706437"/>
          </a:xfrm>
        </p:spPr>
        <p:txBody>
          <a:bodyPr rtlCol="0">
            <a:normAutofit fontScale="90000"/>
          </a:bodyPr>
          <a:lstStyle/>
          <a:p>
            <a:pPr algn="l" eaLnBrk="1" fontAlgn="auto" hangingPunct="1">
              <a:spcAft>
                <a:spcPts val="0"/>
              </a:spcAft>
              <a:defRPr/>
            </a:pPr>
            <a:r>
              <a:rPr lang="en-GB" dirty="0" smtClean="0"/>
              <a:t>Discussion</a:t>
            </a:r>
            <a:endParaRPr lang="en-GB" dirty="0"/>
          </a:p>
        </p:txBody>
      </p:sp>
      <p:sp>
        <p:nvSpPr>
          <p:cNvPr id="37893" name="Rectangle 3"/>
          <p:cNvSpPr>
            <a:spLocks noChangeArrowheads="1"/>
          </p:cNvSpPr>
          <p:nvPr/>
        </p:nvSpPr>
        <p:spPr bwMode="auto">
          <a:xfrm>
            <a:off x="539552" y="1290384"/>
            <a:ext cx="8136904" cy="5186035"/>
          </a:xfrm>
          <a:prstGeom prst="rect">
            <a:avLst/>
          </a:prstGeom>
          <a:noFill/>
          <a:ln w="9525">
            <a:noFill/>
            <a:miter lim="800000"/>
            <a:headEnd/>
            <a:tailEnd/>
          </a:ln>
        </p:spPr>
        <p:txBody>
          <a:bodyPr wrap="square" lIns="0" tIns="0" rIns="0" bIns="0" anchor="ctr">
            <a:spAutoFit/>
          </a:bodyPr>
          <a:lstStyle/>
          <a:p>
            <a:pPr marL="619125" indent="-619125">
              <a:spcBef>
                <a:spcPts val="600"/>
              </a:spcBef>
              <a:spcAft>
                <a:spcPts val="0"/>
              </a:spcAft>
              <a:buFont typeface="Arial"/>
              <a:buChar char="•"/>
            </a:pPr>
            <a:r>
              <a:rPr lang="en-GB" sz="3200" dirty="0" smtClean="0">
                <a:latin typeface="+mn-lt"/>
                <a:cs typeface="Times New Roman" pitchFamily="18" charset="0"/>
              </a:rPr>
              <a:t>An experiment is an assembly of artefacts</a:t>
            </a:r>
          </a:p>
          <a:p>
            <a:pPr marL="619125" indent="-619125">
              <a:spcBef>
                <a:spcPts val="600"/>
              </a:spcBef>
              <a:spcAft>
                <a:spcPts val="0"/>
              </a:spcAft>
              <a:buFont typeface="Arial"/>
              <a:buChar char="•"/>
            </a:pPr>
            <a:r>
              <a:rPr lang="en-GB" sz="3200" dirty="0" smtClean="0">
                <a:latin typeface="+mn-lt"/>
                <a:cs typeface="Times New Roman" pitchFamily="18" charset="0"/>
              </a:rPr>
              <a:t>Software is an assembly of artefacts</a:t>
            </a:r>
          </a:p>
          <a:p>
            <a:pPr marL="619125" indent="-619125">
              <a:spcBef>
                <a:spcPts val="600"/>
              </a:spcBef>
              <a:spcAft>
                <a:spcPts val="0"/>
              </a:spcAft>
              <a:buFont typeface="Arial"/>
              <a:buChar char="•"/>
            </a:pPr>
            <a:r>
              <a:rPr lang="en-GB" sz="3200" dirty="0" smtClean="0">
                <a:latin typeface="+mn-lt"/>
                <a:cs typeface="Times New Roman" pitchFamily="18" charset="0"/>
              </a:rPr>
              <a:t>What is the research record so that we can </a:t>
            </a:r>
            <a:r>
              <a:rPr lang="en-GB" sz="3200" i="1" dirty="0" smtClean="0">
                <a:latin typeface="+mn-lt"/>
                <a:cs typeface="Times New Roman" pitchFamily="18" charset="0"/>
              </a:rPr>
              <a:t>reconstruct</a:t>
            </a:r>
            <a:r>
              <a:rPr lang="en-GB" sz="3200" dirty="0" smtClean="0">
                <a:latin typeface="+mn-lt"/>
                <a:cs typeface="Times New Roman" pitchFamily="18" charset="0"/>
              </a:rPr>
              <a:t> research?</a:t>
            </a:r>
          </a:p>
          <a:p>
            <a:pPr lvl="1">
              <a:spcBef>
                <a:spcPts val="600"/>
              </a:spcBef>
              <a:spcAft>
                <a:spcPts val="0"/>
              </a:spcAft>
            </a:pPr>
            <a:r>
              <a:rPr lang="en-GB" sz="2800" dirty="0" smtClean="0">
                <a:latin typeface="+mn-lt"/>
                <a:cs typeface="Times New Roman" pitchFamily="18" charset="0"/>
              </a:rPr>
              <a:t>	- Describe or encapsulate? (Web or particle?)</a:t>
            </a:r>
          </a:p>
          <a:p>
            <a:pPr lvl="2">
              <a:spcBef>
                <a:spcPts val="600"/>
              </a:spcBef>
              <a:spcAft>
                <a:spcPts val="0"/>
              </a:spcAft>
            </a:pPr>
            <a:r>
              <a:rPr lang="en-GB" sz="2800" dirty="0" smtClean="0">
                <a:latin typeface="+mn-lt"/>
                <a:cs typeface="Times New Roman" pitchFamily="18" charset="0"/>
              </a:rPr>
              <a:t>- Learn from software practice?</a:t>
            </a:r>
          </a:p>
          <a:p>
            <a:pPr marL="619125" indent="-619125">
              <a:spcBef>
                <a:spcPts val="600"/>
              </a:spcBef>
              <a:spcAft>
                <a:spcPts val="0"/>
              </a:spcAft>
              <a:buFont typeface="Arial"/>
              <a:buChar char="•"/>
            </a:pPr>
            <a:r>
              <a:rPr lang="en-GB" sz="3200" dirty="0" smtClean="0">
                <a:latin typeface="+mn-lt"/>
                <a:cs typeface="Times New Roman" pitchFamily="18" charset="0"/>
              </a:rPr>
              <a:t>Machines are users too… autonomic </a:t>
            </a:r>
            <a:r>
              <a:rPr lang="en-GB" sz="3200" dirty="0" err="1" smtClean="0">
                <a:latin typeface="+mn-lt"/>
                <a:cs typeface="Times New Roman" pitchFamily="18" charset="0"/>
              </a:rPr>
              <a:t>Mirex</a:t>
            </a:r>
            <a:r>
              <a:rPr lang="en-GB" sz="3200" dirty="0" smtClean="0">
                <a:latin typeface="+mn-lt"/>
                <a:cs typeface="Times New Roman" pitchFamily="18" charset="0"/>
              </a:rPr>
              <a:t>?</a:t>
            </a:r>
          </a:p>
          <a:p>
            <a:pPr>
              <a:spcBef>
                <a:spcPts val="600"/>
              </a:spcBef>
              <a:spcAft>
                <a:spcPts val="0"/>
              </a:spcAft>
            </a:pPr>
            <a:endParaRPr lang="en-GB" sz="1200" dirty="0" smtClean="0">
              <a:cs typeface="Times New Roman" pitchFamily="18" charset="0"/>
            </a:endParaRPr>
          </a:p>
          <a:p>
            <a:pPr marL="0" lvl="1">
              <a:spcBef>
                <a:spcPts val="600"/>
              </a:spcBef>
              <a:spcAft>
                <a:spcPts val="0"/>
              </a:spcAft>
            </a:pPr>
            <a:r>
              <a:rPr lang="en-GB" sz="2400" dirty="0" smtClean="0">
                <a:cs typeface="Times New Roman" pitchFamily="18" charset="0"/>
              </a:rPr>
              <a:t>Data </a:t>
            </a:r>
            <a:r>
              <a:rPr lang="en-GB" sz="2400" dirty="0">
                <a:cs typeface="Times New Roman" pitchFamily="18" charset="0"/>
              </a:rPr>
              <a:t>is getting attention, remind people about software </a:t>
            </a:r>
            <a:r>
              <a:rPr lang="en-GB" sz="2400" dirty="0" smtClean="0">
                <a:cs typeface="Times New Roman" pitchFamily="18" charset="0"/>
              </a:rPr>
              <a:t>too, and experiments </a:t>
            </a:r>
            <a:r>
              <a:rPr lang="en-GB" sz="2400" dirty="0">
                <a:cs typeface="Times New Roman" pitchFamily="18" charset="0"/>
              </a:rPr>
              <a:t>as </a:t>
            </a:r>
            <a:r>
              <a:rPr lang="en-GB" sz="2400" dirty="0" err="1" smtClean="0">
                <a:cs typeface="Times New Roman" pitchFamily="18" charset="0"/>
              </a:rPr>
              <a:t>reconstructable</a:t>
            </a:r>
            <a:r>
              <a:rPr lang="en-GB" sz="2400" dirty="0" smtClean="0">
                <a:cs typeface="Times New Roman" pitchFamily="18" charset="0"/>
              </a:rPr>
              <a:t> research </a:t>
            </a:r>
            <a:r>
              <a:rPr lang="en-GB" sz="2400" dirty="0">
                <a:cs typeface="Times New Roman" pitchFamily="18" charset="0"/>
              </a:rPr>
              <a:t>objects… which might be </a:t>
            </a:r>
            <a:r>
              <a:rPr lang="en-GB" sz="2400" dirty="0" smtClean="0">
                <a:cs typeface="Times New Roman" pitchFamily="18" charset="0"/>
              </a:rPr>
              <a:t>executable</a:t>
            </a:r>
            <a:endParaRPr lang="en-GB" sz="2800" dirty="0" smtClean="0">
              <a:latin typeface="+mn-lt"/>
            </a:endParaRPr>
          </a:p>
        </p:txBody>
      </p:sp>
    </p:spTree>
    <p:extLst>
      <p:ext uri="{BB962C8B-B14F-4D97-AF65-F5344CB8AC3E}">
        <p14:creationId xmlns:p14="http://schemas.microsoft.com/office/powerpoint/2010/main" val="410194777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1"/>
          <p:cNvSpPr>
            <a:spLocks noGrp="1"/>
          </p:cNvSpPr>
          <p:nvPr>
            <p:ph idx="1"/>
          </p:nvPr>
        </p:nvSpPr>
        <p:spPr>
          <a:xfrm>
            <a:off x="539553" y="1844824"/>
            <a:ext cx="8208911" cy="4680520"/>
          </a:xfrm>
        </p:spPr>
        <p:txBody>
          <a:bodyPr/>
          <a:lstStyle/>
          <a:p>
            <a:pPr marL="0" indent="0" eaLnBrk="1" hangingPunct="1">
              <a:lnSpc>
                <a:spcPct val="120000"/>
              </a:lnSpc>
              <a:spcBef>
                <a:spcPts val="600"/>
              </a:spcBef>
              <a:buFont typeface="Arial" charset="0"/>
              <a:buNone/>
            </a:pPr>
            <a:r>
              <a:rPr lang="en-GB" sz="4400" dirty="0" err="1" smtClean="0"/>
              <a:t>david.deroure@oerc.ox.ac.uk</a:t>
            </a:r>
            <a:endParaRPr lang="en-GB" sz="4400" dirty="0" smtClean="0"/>
          </a:p>
          <a:p>
            <a:pPr marL="0" indent="0">
              <a:lnSpc>
                <a:spcPct val="120000"/>
              </a:lnSpc>
              <a:spcBef>
                <a:spcPts val="600"/>
              </a:spcBef>
              <a:buNone/>
            </a:pPr>
            <a:r>
              <a:rPr lang="en-GB" sz="2800" dirty="0" err="1" smtClean="0"/>
              <a:t>www.oerc.ox.ac.uk</a:t>
            </a:r>
            <a:r>
              <a:rPr lang="en-GB" sz="2800" dirty="0"/>
              <a:t>/people/</a:t>
            </a:r>
            <a:r>
              <a:rPr lang="en-GB" sz="2800" dirty="0" err="1" smtClean="0"/>
              <a:t>dder</a:t>
            </a:r>
            <a:endParaRPr lang="en-GB" sz="2800" dirty="0" smtClean="0"/>
          </a:p>
          <a:p>
            <a:pPr marL="0" indent="0">
              <a:lnSpc>
                <a:spcPct val="120000"/>
              </a:lnSpc>
              <a:spcBef>
                <a:spcPts val="600"/>
              </a:spcBef>
              <a:buNone/>
            </a:pPr>
            <a:r>
              <a:rPr lang="en-US" sz="2800" dirty="0" err="1" smtClean="0"/>
              <a:t>blogs.nature.com</a:t>
            </a:r>
            <a:r>
              <a:rPr lang="en-US" sz="2800" dirty="0"/>
              <a:t>/</a:t>
            </a:r>
            <a:r>
              <a:rPr lang="en-US" sz="2800" dirty="0" err="1"/>
              <a:t>eresearch</a:t>
            </a:r>
            <a:endParaRPr lang="en-US" sz="2800" dirty="0"/>
          </a:p>
          <a:p>
            <a:pPr marL="0" indent="0" eaLnBrk="1" hangingPunct="1">
              <a:lnSpc>
                <a:spcPct val="120000"/>
              </a:lnSpc>
              <a:spcBef>
                <a:spcPts val="600"/>
              </a:spcBef>
              <a:buFont typeface="Arial" charset="0"/>
              <a:buNone/>
            </a:pPr>
            <a:r>
              <a:rPr lang="en-GB" sz="2800" dirty="0" smtClean="0"/>
              <a:t>@</a:t>
            </a:r>
            <a:r>
              <a:rPr lang="en-GB" sz="2800" dirty="0" err="1" smtClean="0"/>
              <a:t>dder</a:t>
            </a:r>
            <a:endParaRPr lang="en-GB" sz="2800" dirty="0"/>
          </a:p>
          <a:p>
            <a:pPr marL="0" indent="0" eaLnBrk="1" hangingPunct="1">
              <a:lnSpc>
                <a:spcPct val="120000"/>
              </a:lnSpc>
              <a:spcBef>
                <a:spcPts val="600"/>
              </a:spcBef>
              <a:buFont typeface="Arial" charset="0"/>
              <a:buNone/>
            </a:pPr>
            <a:endParaRPr lang="en-GB" sz="1200" dirty="0" smtClean="0"/>
          </a:p>
          <a:p>
            <a:pPr marL="0" indent="0">
              <a:lnSpc>
                <a:spcPct val="90000"/>
              </a:lnSpc>
              <a:spcBef>
                <a:spcPts val="0"/>
              </a:spcBef>
              <a:buNone/>
            </a:pPr>
            <a:r>
              <a:rPr lang="en-GB" sz="2000" dirty="0"/>
              <a:t>C</a:t>
            </a:r>
            <a:r>
              <a:rPr lang="en-GB" sz="2000" dirty="0" smtClean="0"/>
              <a:t>redits: Ashley Burgoyne, </a:t>
            </a:r>
            <a:r>
              <a:rPr lang="en-GB" sz="2000" dirty="0"/>
              <a:t>Ichiro </a:t>
            </a:r>
            <a:r>
              <a:rPr lang="en-GB" sz="2000" dirty="0" err="1" smtClean="0"/>
              <a:t>Fujinaga</a:t>
            </a:r>
            <a:r>
              <a:rPr lang="en-GB" sz="2000" dirty="0" smtClean="0"/>
              <a:t>, </a:t>
            </a:r>
            <a:r>
              <a:rPr lang="en-GB" sz="2000" dirty="0" smtClean="0">
                <a:latin typeface="Calibri" pitchFamily="34" charset="0"/>
              </a:rPr>
              <a:t>Kevin Page, Ben Fields, </a:t>
            </a:r>
            <a:r>
              <a:rPr lang="en-GB" sz="2000" dirty="0"/>
              <a:t>Stephen </a:t>
            </a:r>
            <a:r>
              <a:rPr lang="en-GB" sz="2000" dirty="0" err="1"/>
              <a:t>Downie</a:t>
            </a:r>
            <a:r>
              <a:rPr lang="en-GB" sz="2000" dirty="0"/>
              <a:t>, </a:t>
            </a:r>
            <a:r>
              <a:rPr lang="en-GB" sz="2000" dirty="0" smtClean="0"/>
              <a:t>Malcolm Atkinson, Iain Buchan</a:t>
            </a:r>
            <a:r>
              <a:rPr lang="en-GB" sz="2000" dirty="0" smtClean="0"/>
              <a:t>, Carole Goble, </a:t>
            </a:r>
            <a:r>
              <a:rPr lang="en-GB" sz="2000" dirty="0" smtClean="0">
                <a:latin typeface="Calibri" pitchFamily="34" charset="0"/>
              </a:rPr>
              <a:t>Paul Fisher, </a:t>
            </a:r>
            <a:r>
              <a:rPr lang="en-GB" sz="2000" dirty="0" smtClean="0">
                <a:solidFill>
                  <a:srgbClr val="000000"/>
                </a:solidFill>
              </a:rPr>
              <a:t>Sean </a:t>
            </a:r>
            <a:r>
              <a:rPr lang="en-GB" sz="2000" dirty="0" err="1" smtClean="0">
                <a:solidFill>
                  <a:srgbClr val="000000"/>
                </a:solidFill>
              </a:rPr>
              <a:t>Bechhofer</a:t>
            </a:r>
            <a:r>
              <a:rPr lang="en-GB" sz="2000" dirty="0" smtClean="0">
                <a:solidFill>
                  <a:srgbClr val="000000"/>
                </a:solidFill>
              </a:rPr>
              <a:t>, Tim </a:t>
            </a:r>
            <a:r>
              <a:rPr lang="en-GB" sz="2000" dirty="0" smtClean="0">
                <a:solidFill>
                  <a:srgbClr val="000000"/>
                </a:solidFill>
              </a:rPr>
              <a:t>Crawford</a:t>
            </a:r>
          </a:p>
          <a:p>
            <a:pPr marL="0" indent="0">
              <a:lnSpc>
                <a:spcPct val="90000"/>
              </a:lnSpc>
              <a:spcBef>
                <a:spcPts val="0"/>
              </a:spcBef>
              <a:buNone/>
            </a:pPr>
            <a:endParaRPr lang="en-GB" sz="2000" dirty="0" smtClean="0">
              <a:solidFill>
                <a:srgbClr val="000000"/>
              </a:solidFill>
            </a:endParaRPr>
          </a:p>
          <a:p>
            <a:pPr marL="0" indent="0">
              <a:lnSpc>
                <a:spcPct val="90000"/>
              </a:lnSpc>
              <a:spcBef>
                <a:spcPts val="0"/>
              </a:spcBef>
              <a:buNone/>
            </a:pPr>
            <a:r>
              <a:rPr lang="en-GB" sz="2000" dirty="0" smtClean="0">
                <a:solidFill>
                  <a:srgbClr val="0000FF"/>
                </a:solidFill>
              </a:rPr>
              <a:t>http</a:t>
            </a:r>
            <a:r>
              <a:rPr lang="en-GB" sz="2000" dirty="0">
                <a:solidFill>
                  <a:srgbClr val="0000FF"/>
                </a:solidFill>
              </a:rPr>
              <a:t>://</a:t>
            </a:r>
            <a:r>
              <a:rPr lang="en-GB" sz="2000" dirty="0" err="1">
                <a:solidFill>
                  <a:srgbClr val="0000FF"/>
                </a:solidFill>
              </a:rPr>
              <a:t>www.myexperiment.org</a:t>
            </a:r>
            <a:r>
              <a:rPr lang="en-GB" sz="2000" dirty="0">
                <a:solidFill>
                  <a:srgbClr val="0000FF"/>
                </a:solidFill>
              </a:rPr>
              <a:t>/packs/</a:t>
            </a:r>
            <a:r>
              <a:rPr lang="en-GB" sz="2000" dirty="0" smtClean="0">
                <a:solidFill>
                  <a:srgbClr val="0000FF"/>
                </a:solidFill>
              </a:rPr>
              <a:t>273</a:t>
            </a:r>
            <a:endParaRPr lang="en-GB" sz="2000" dirty="0">
              <a:solidFill>
                <a:srgbClr val="0000FF"/>
              </a:solidFill>
            </a:endParaRPr>
          </a:p>
          <a:p>
            <a:pPr marL="0" indent="0">
              <a:lnSpc>
                <a:spcPct val="70000"/>
              </a:lnSpc>
              <a:spcBef>
                <a:spcPts val="0"/>
              </a:spcBef>
              <a:buNone/>
            </a:pPr>
            <a:endParaRPr lang="en-GB" sz="1800" dirty="0" smtClean="0">
              <a:solidFill>
                <a:srgbClr val="000000"/>
              </a:solidFill>
            </a:endParaRPr>
          </a:p>
          <a:p>
            <a:pPr marL="0" indent="0">
              <a:lnSpc>
                <a:spcPct val="70000"/>
              </a:lnSpc>
              <a:spcBef>
                <a:spcPts val="0"/>
              </a:spcBef>
              <a:buNone/>
            </a:pPr>
            <a:endParaRPr lang="en-GB" sz="1800" dirty="0" smtClean="0">
              <a:solidFill>
                <a:srgbClr val="000000"/>
              </a:solidFill>
            </a:endParaRPr>
          </a:p>
        </p:txBody>
      </p:sp>
      <p:pic>
        <p:nvPicPr>
          <p:cNvPr id="3" name="Picture 2"/>
          <p:cNvPicPr>
            <a:picLocks noChangeAspect="1" noChangeArrowheads="1"/>
          </p:cNvPicPr>
          <p:nvPr/>
        </p:nvPicPr>
        <p:blipFill>
          <a:blip r:embed="rId3" cstate="print"/>
          <a:srcRect/>
          <a:stretch>
            <a:fillRect/>
          </a:stretch>
        </p:blipFill>
        <p:spPr bwMode="auto">
          <a:xfrm>
            <a:off x="6372200" y="188640"/>
            <a:ext cx="2590800" cy="1238250"/>
          </a:xfrm>
          <a:prstGeom prst="rect">
            <a:avLst/>
          </a:prstGeom>
          <a:noFill/>
          <a:ln w="9525">
            <a:noFill/>
            <a:miter lim="800000"/>
            <a:headEnd/>
            <a:tailEnd/>
          </a:ln>
        </p:spPr>
      </p:pic>
    </p:spTree>
    <p:extLst>
      <p:ext uri="{BB962C8B-B14F-4D97-AF65-F5344CB8AC3E}">
        <p14:creationId xmlns:p14="http://schemas.microsoft.com/office/powerpoint/2010/main" val="31703481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ground.png"/>
          <p:cNvPicPr>
            <a:picLocks noChangeAspect="1"/>
          </p:cNvPicPr>
          <p:nvPr/>
        </p:nvPicPr>
        <p:blipFill>
          <a:blip r:embed="rId3" cstate="print"/>
          <a:srcRect/>
          <a:stretch>
            <a:fillRect/>
          </a:stretch>
        </p:blipFill>
        <p:spPr bwMode="auto">
          <a:xfrm>
            <a:off x="6516216" y="332656"/>
            <a:ext cx="1879268" cy="2322843"/>
          </a:xfrm>
          <a:prstGeom prst="rect">
            <a:avLst/>
          </a:prstGeom>
          <a:noFill/>
          <a:ln w="9525">
            <a:noFill/>
            <a:miter lim="800000"/>
            <a:headEnd/>
            <a:tailEnd/>
          </a:ln>
        </p:spPr>
      </p:pic>
      <p:pic>
        <p:nvPicPr>
          <p:cNvPr id="9" name="Picture 8"/>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l="14815"/>
          <a:stretch/>
        </p:blipFill>
        <p:spPr bwMode="auto">
          <a:xfrm>
            <a:off x="5148064" y="2959172"/>
            <a:ext cx="3425767" cy="1405932"/>
          </a:xfrm>
          <a:prstGeom prst="rect">
            <a:avLst/>
          </a:prstGeom>
          <a:noFill/>
          <a:ln w="9525">
            <a:noFill/>
            <a:miter lim="800000"/>
            <a:headEnd/>
            <a:tailEnd/>
          </a:ln>
        </p:spPr>
      </p:pic>
      <p:pic>
        <p:nvPicPr>
          <p:cNvPr id="10" name="Picture 9" descr="NewOntology.png"/>
          <p:cNvPicPr>
            <a:picLocks noChangeAspect="1"/>
          </p:cNvPicPr>
          <p:nvPr/>
        </p:nvPicPr>
        <p:blipFill rotWithShape="1">
          <a:blip r:embed="rId6" cstate="print">
            <a:extLst>
              <a:ext uri="{28A0092B-C50C-407E-A947-70E740481C1C}">
                <a14:useLocalDpi xmlns:a14="http://schemas.microsoft.com/office/drawing/2010/main" val="0"/>
              </a:ext>
            </a:extLst>
          </a:blip>
          <a:srcRect l="2124" b="8352"/>
          <a:stretch/>
        </p:blipFill>
        <p:spPr>
          <a:xfrm>
            <a:off x="467544" y="2863488"/>
            <a:ext cx="4462303" cy="1645632"/>
          </a:xfrm>
          <a:prstGeom prst="rect">
            <a:avLst/>
          </a:prstGeom>
        </p:spPr>
      </p:pic>
      <p:pic>
        <p:nvPicPr>
          <p:cNvPr id="12" name="Picture 11"/>
          <p:cNvPicPr>
            <a:picLocks noChangeAspect="1"/>
          </p:cNvPicPr>
          <p:nvPr/>
        </p:nvPicPr>
        <p:blipFill>
          <a:blip r:embed="rId7"/>
          <a:stretch>
            <a:fillRect/>
          </a:stretch>
        </p:blipFill>
        <p:spPr>
          <a:xfrm>
            <a:off x="2483768" y="4633709"/>
            <a:ext cx="2238470" cy="2238470"/>
          </a:xfrm>
          <a:prstGeom prst="rect">
            <a:avLst/>
          </a:prstGeom>
        </p:spPr>
      </p:pic>
      <p:pic>
        <p:nvPicPr>
          <p:cNvPr id="14" name="Picture 13" descr="Screen shot 2011-03-05 at 12.19.37.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76056" y="4725144"/>
            <a:ext cx="2736304" cy="1997421"/>
          </a:xfrm>
          <a:prstGeom prst="rect">
            <a:avLst/>
          </a:prstGeom>
        </p:spPr>
      </p:pic>
      <p:grpSp>
        <p:nvGrpSpPr>
          <p:cNvPr id="4" name="Group 3"/>
          <p:cNvGrpSpPr/>
          <p:nvPr/>
        </p:nvGrpSpPr>
        <p:grpSpPr>
          <a:xfrm>
            <a:off x="1619672" y="350337"/>
            <a:ext cx="4675814" cy="2261716"/>
            <a:chOff x="1619672" y="350337"/>
            <a:chExt cx="4675814" cy="2261716"/>
          </a:xfrm>
        </p:grpSpPr>
        <p:pic>
          <p:nvPicPr>
            <p:cNvPr id="3" name="Picture 3" descr="sonic visualiser.PNG"/>
            <p:cNvPicPr>
              <a:picLocks noChangeAspect="1"/>
            </p:cNvPicPr>
            <p:nvPr/>
          </p:nvPicPr>
          <p:blipFill>
            <a:blip r:embed="rId9" cstate="print"/>
            <a:srcRect/>
            <a:stretch>
              <a:fillRect/>
            </a:stretch>
          </p:blipFill>
          <p:spPr bwMode="auto">
            <a:xfrm>
              <a:off x="1993455" y="350337"/>
              <a:ext cx="4022338" cy="2261716"/>
            </a:xfrm>
            <a:prstGeom prst="rect">
              <a:avLst/>
            </a:prstGeom>
            <a:noFill/>
            <a:ln w="9525">
              <a:solidFill>
                <a:schemeClr val="bg1">
                  <a:lumMod val="65000"/>
                </a:schemeClr>
              </a:solidFill>
              <a:miter lim="800000"/>
              <a:headEnd/>
              <a:tailEnd/>
            </a:ln>
          </p:spPr>
        </p:pic>
        <p:pic>
          <p:nvPicPr>
            <p:cNvPr id="73730" name="Picture 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619672" y="1544010"/>
              <a:ext cx="4675814" cy="372822"/>
            </a:xfrm>
            <a:prstGeom prst="rect">
              <a:avLst/>
            </a:prstGeom>
            <a:noFill/>
            <a:ln w="9525">
              <a:noFill/>
              <a:miter lim="800000"/>
              <a:headEnd/>
              <a:tailEnd/>
            </a:ln>
          </p:spPr>
        </p:pic>
        <p:pic>
          <p:nvPicPr>
            <p:cNvPr id="2" name="Picture 1"/>
            <p:cNvPicPr>
              <a:picLocks noChangeAspect="1"/>
            </p:cNvPicPr>
            <p:nvPr/>
          </p:nvPicPr>
          <p:blipFill>
            <a:blip r:embed="rId11">
              <a:clrChange>
                <a:clrFrom>
                  <a:srgbClr val="FFFFFF"/>
                </a:clrFrom>
                <a:clrTo>
                  <a:srgbClr val="FFFFFF">
                    <a:alpha val="0"/>
                  </a:srgbClr>
                </a:clrTo>
              </a:clrChange>
            </a:blip>
            <a:stretch>
              <a:fillRect/>
            </a:stretch>
          </p:blipFill>
          <p:spPr>
            <a:xfrm>
              <a:off x="4639302" y="1052736"/>
              <a:ext cx="1405931" cy="596265"/>
            </a:xfrm>
            <a:prstGeom prst="rect">
              <a:avLst/>
            </a:prstGeom>
          </p:spPr>
        </p:pic>
      </p:grpSp>
      <p:pic>
        <p:nvPicPr>
          <p:cNvPr id="15" name="Picture 14"/>
          <p:cNvPicPr>
            <a:picLocks noChangeAspect="1"/>
          </p:cNvPicPr>
          <p:nvPr/>
        </p:nvPicPr>
        <p:blipFill>
          <a:blip r:embed="rId12"/>
          <a:stretch>
            <a:fillRect/>
          </a:stretch>
        </p:blipFill>
        <p:spPr>
          <a:xfrm rot="16200000">
            <a:off x="-308702" y="964886"/>
            <a:ext cx="2376264" cy="967788"/>
          </a:xfrm>
          <a:prstGeom prst="rect">
            <a:avLst/>
          </a:prstGeom>
        </p:spPr>
      </p:pic>
      <p:pic>
        <p:nvPicPr>
          <p:cNvPr id="16" name="Picture 15"/>
          <p:cNvPicPr>
            <a:picLocks noChangeAspect="1"/>
          </p:cNvPicPr>
          <p:nvPr/>
        </p:nvPicPr>
        <p:blipFill>
          <a:blip r:embed="rId13"/>
          <a:stretch>
            <a:fillRect/>
          </a:stretch>
        </p:blipFill>
        <p:spPr>
          <a:xfrm>
            <a:off x="539552" y="4941168"/>
            <a:ext cx="1728192" cy="1544234"/>
          </a:xfrm>
          <a:prstGeom prst="rect">
            <a:avLst/>
          </a:prstGeom>
        </p:spPr>
      </p:pic>
      <p:sp>
        <p:nvSpPr>
          <p:cNvPr id="6" name="TextBox 5"/>
          <p:cNvSpPr txBox="1"/>
          <p:nvPr/>
        </p:nvSpPr>
        <p:spPr>
          <a:xfrm rot="5400000">
            <a:off x="7326963" y="4776509"/>
            <a:ext cx="3156683" cy="461665"/>
          </a:xfrm>
          <a:prstGeom prst="rect">
            <a:avLst/>
          </a:prstGeom>
          <a:noFill/>
        </p:spPr>
        <p:txBody>
          <a:bodyPr wrap="none" rtlCol="0">
            <a:spAutoFit/>
          </a:bodyPr>
          <a:lstStyle/>
          <a:p>
            <a:r>
              <a:rPr lang="en-US" sz="2400" dirty="0" smtClean="0"/>
              <a:t>Assembly of </a:t>
            </a:r>
            <a:r>
              <a:rPr lang="en-US" sz="2400" dirty="0" err="1" smtClean="0"/>
              <a:t>Artefacts</a:t>
            </a:r>
            <a:endParaRPr lang="en-US" sz="2400" dirty="0"/>
          </a:p>
        </p:txBody>
      </p:sp>
    </p:spTree>
    <p:extLst>
      <p:ext uri="{BB962C8B-B14F-4D97-AF65-F5344CB8AC3E}">
        <p14:creationId xmlns:p14="http://schemas.microsoft.com/office/powerpoint/2010/main" val="1063893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6-18 at 12.40.53.png"/>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44015" y="440515"/>
            <a:ext cx="8244409" cy="4932701"/>
          </a:xfrm>
          <a:prstGeom prst="rect">
            <a:avLst/>
          </a:prstGeom>
          <a:ln>
            <a:solidFill>
              <a:schemeClr val="tx1"/>
            </a:solidFill>
          </a:ln>
          <a:scene3d>
            <a:camera prst="perspectiveContrastingRightFacing"/>
            <a:lightRig rig="threePt" dir="t"/>
          </a:scene3d>
        </p:spPr>
      </p:pic>
      <p:pic>
        <p:nvPicPr>
          <p:cNvPr id="3" name="Picture 2" descr="Screen Shot 2012-06-18 at 12.41.20.png"/>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491880" y="1410223"/>
            <a:ext cx="6660232" cy="4395041"/>
          </a:xfrm>
          <a:prstGeom prst="rect">
            <a:avLst/>
          </a:prstGeom>
          <a:ln>
            <a:solidFill>
              <a:schemeClr val="tx1"/>
            </a:solidFill>
          </a:ln>
          <a:scene3d>
            <a:camera prst="perspectiveContrastingRightFacing"/>
            <a:lightRig rig="threePt" dir="t"/>
          </a:scene3d>
        </p:spPr>
      </p:pic>
      <p:sp>
        <p:nvSpPr>
          <p:cNvPr id="5" name="TextBox 4"/>
          <p:cNvSpPr txBox="1"/>
          <p:nvPr/>
        </p:nvSpPr>
        <p:spPr>
          <a:xfrm>
            <a:off x="5796136" y="6378635"/>
            <a:ext cx="3345287" cy="461665"/>
          </a:xfrm>
          <a:prstGeom prst="rect">
            <a:avLst/>
          </a:prstGeom>
          <a:noFill/>
        </p:spPr>
        <p:txBody>
          <a:bodyPr wrap="none" rtlCol="0">
            <a:spAutoFit/>
          </a:bodyPr>
          <a:lstStyle/>
          <a:p>
            <a:r>
              <a:rPr lang="en-US" sz="2400" dirty="0" smtClean="0"/>
              <a:t>Assembly of Apparatus</a:t>
            </a:r>
            <a:endParaRPr lang="en-US" sz="2400" dirty="0"/>
          </a:p>
        </p:txBody>
      </p:sp>
    </p:spTree>
    <p:extLst>
      <p:ext uri="{BB962C8B-B14F-4D97-AF65-F5344CB8AC3E}">
        <p14:creationId xmlns:p14="http://schemas.microsoft.com/office/powerpoint/2010/main" val="2435284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6" descr="meandre.png"/>
          <p:cNvPicPr>
            <a:picLocks noChangeAspect="1" noChangeArrowheads="1"/>
          </p:cNvPicPr>
          <p:nvPr/>
        </p:nvPicPr>
        <p:blipFill>
          <a:blip r:embed="rId3" cstate="print"/>
          <a:srcRect/>
          <a:stretch>
            <a:fillRect/>
          </a:stretch>
        </p:blipFill>
        <p:spPr bwMode="auto">
          <a:xfrm>
            <a:off x="83128" y="260648"/>
            <a:ext cx="9027083" cy="5400600"/>
          </a:xfrm>
          <a:prstGeom prst="rect">
            <a:avLst/>
          </a:prstGeom>
          <a:noFill/>
          <a:ln w="9525">
            <a:noFill/>
            <a:miter lim="800000"/>
            <a:headEnd/>
            <a:tailEnd/>
          </a:ln>
        </p:spPr>
      </p:pic>
      <p:pic>
        <p:nvPicPr>
          <p:cNvPr id="59396" name="Picture 4"/>
          <p:cNvPicPr>
            <a:picLocks noChangeAspect="1" noChangeArrowheads="1"/>
          </p:cNvPicPr>
          <p:nvPr/>
        </p:nvPicPr>
        <p:blipFill>
          <a:blip r:embed="rId4" cstate="print"/>
          <a:srcRect/>
          <a:stretch>
            <a:fillRect/>
          </a:stretch>
        </p:blipFill>
        <p:spPr bwMode="auto">
          <a:xfrm>
            <a:off x="899592" y="5661248"/>
            <a:ext cx="1965325" cy="868362"/>
          </a:xfrm>
          <a:prstGeom prst="rect">
            <a:avLst/>
          </a:prstGeom>
          <a:noFill/>
          <a:ln w="9525">
            <a:noFill/>
            <a:miter lim="800000"/>
            <a:headEnd/>
            <a:tailEnd/>
          </a:ln>
        </p:spPr>
      </p:pic>
      <p:sp>
        <p:nvSpPr>
          <p:cNvPr id="2" name="Rectangle 1"/>
          <p:cNvSpPr/>
          <p:nvPr/>
        </p:nvSpPr>
        <p:spPr>
          <a:xfrm>
            <a:off x="6346209" y="5877272"/>
            <a:ext cx="2762295" cy="369332"/>
          </a:xfrm>
          <a:prstGeom prst="rect">
            <a:avLst/>
          </a:prstGeom>
        </p:spPr>
        <p:txBody>
          <a:bodyPr wrap="none">
            <a:spAutoFit/>
          </a:bodyPr>
          <a:lstStyle/>
          <a:p>
            <a:r>
              <a:rPr lang="en-US" dirty="0">
                <a:solidFill>
                  <a:srgbClr val="0066CC"/>
                </a:solidFill>
              </a:rPr>
              <a:t>http://</a:t>
            </a:r>
            <a:r>
              <a:rPr lang="en-US" dirty="0" err="1">
                <a:solidFill>
                  <a:srgbClr val="0066CC"/>
                </a:solidFill>
              </a:rPr>
              <a:t>seasr.org</a:t>
            </a:r>
            <a:r>
              <a:rPr lang="en-US" dirty="0">
                <a:solidFill>
                  <a:srgbClr val="0066CC"/>
                </a:solidFill>
              </a:rPr>
              <a:t>/</a:t>
            </a:r>
            <a:r>
              <a:rPr lang="en-US" dirty="0" err="1">
                <a:solidFill>
                  <a:srgbClr val="0066CC"/>
                </a:solidFill>
              </a:rPr>
              <a:t>meandre</a:t>
            </a:r>
            <a:r>
              <a:rPr lang="en-US" dirty="0">
                <a:solidFill>
                  <a:srgbClr val="0066CC"/>
                </a:solidFill>
              </a:rPr>
              <a:t>/</a:t>
            </a:r>
          </a:p>
        </p:txBody>
      </p:sp>
      <p:sp>
        <p:nvSpPr>
          <p:cNvPr id="7" name="TextBox 6"/>
          <p:cNvSpPr txBox="1"/>
          <p:nvPr/>
        </p:nvSpPr>
        <p:spPr>
          <a:xfrm>
            <a:off x="5796136" y="6378635"/>
            <a:ext cx="3345287" cy="461665"/>
          </a:xfrm>
          <a:prstGeom prst="rect">
            <a:avLst/>
          </a:prstGeom>
          <a:noFill/>
        </p:spPr>
        <p:txBody>
          <a:bodyPr wrap="none" rtlCol="0">
            <a:spAutoFit/>
          </a:bodyPr>
          <a:lstStyle/>
          <a:p>
            <a:r>
              <a:rPr lang="en-US" sz="2400" dirty="0" smtClean="0"/>
              <a:t>Assembly of Apparatus</a:t>
            </a:r>
            <a:endParaRPr lang="en-US" sz="2400" dirty="0"/>
          </a:p>
        </p:txBody>
      </p:sp>
    </p:spTree>
    <p:extLst>
      <p:ext uri="{BB962C8B-B14F-4D97-AF65-F5344CB8AC3E}">
        <p14:creationId xmlns:p14="http://schemas.microsoft.com/office/powerpoint/2010/main" val="131360643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endParaRPr lang="en-GB"/>
          </a:p>
          <a:p>
            <a:pPr>
              <a:defRPr/>
            </a:pPr>
            <a:endParaRPr lang="en-GB"/>
          </a:p>
        </p:txBody>
      </p:sp>
      <p:sp>
        <p:nvSpPr>
          <p:cNvPr id="4" name="Footer Placeholder 3"/>
          <p:cNvSpPr>
            <a:spLocks noGrp="1"/>
          </p:cNvSpPr>
          <p:nvPr>
            <p:ph type="ftr" sz="quarter" idx="11"/>
          </p:nvPr>
        </p:nvSpPr>
        <p:spPr/>
        <p:txBody>
          <a:bodyPr/>
          <a:lstStyle/>
          <a:p>
            <a:pPr>
              <a:defRPr/>
            </a:pPr>
            <a:endParaRPr lang="en-GB"/>
          </a:p>
          <a:p>
            <a:pPr>
              <a:defRPr/>
            </a:pPr>
            <a:endParaRPr lang="en-GB"/>
          </a:p>
        </p:txBody>
      </p:sp>
      <p:pic>
        <p:nvPicPr>
          <p:cNvPr id="6" name="Picture 5" descr="porta_sketch.gif"/>
          <p:cNvPicPr>
            <a:picLocks noChangeAspect="1"/>
          </p:cNvPicPr>
          <p:nvPr/>
        </p:nvPicPr>
        <p:blipFill>
          <a:blip r:embed="rId3" cstate="print"/>
          <a:srcRect/>
          <a:stretch>
            <a:fillRect/>
          </a:stretch>
        </p:blipFill>
        <p:spPr bwMode="auto">
          <a:xfrm rot="-4946945">
            <a:off x="-1396999" y="3463925"/>
            <a:ext cx="4914900" cy="1216025"/>
          </a:xfrm>
          <a:prstGeom prst="rect">
            <a:avLst/>
          </a:prstGeom>
          <a:noFill/>
          <a:ln w="9525">
            <a:noFill/>
            <a:miter lim="800000"/>
            <a:headEnd/>
            <a:tailEnd/>
          </a:ln>
        </p:spPr>
      </p:pic>
      <p:pic>
        <p:nvPicPr>
          <p:cNvPr id="7" name="Picture 6" descr="hevelius_telescope.gif"/>
          <p:cNvPicPr>
            <a:picLocks noChangeAspect="1"/>
          </p:cNvPicPr>
          <p:nvPr/>
        </p:nvPicPr>
        <p:blipFill>
          <a:blip r:embed="rId4" cstate="print"/>
          <a:srcRect/>
          <a:stretch>
            <a:fillRect/>
          </a:stretch>
        </p:blipFill>
        <p:spPr bwMode="auto">
          <a:xfrm>
            <a:off x="2339975" y="1341438"/>
            <a:ext cx="1785938" cy="2081212"/>
          </a:xfrm>
          <a:prstGeom prst="rect">
            <a:avLst/>
          </a:prstGeom>
          <a:noFill/>
          <a:ln w="9525">
            <a:noFill/>
            <a:miter lim="800000"/>
            <a:headEnd/>
            <a:tailEnd/>
          </a:ln>
        </p:spPr>
      </p:pic>
      <p:pic>
        <p:nvPicPr>
          <p:cNvPr id="8" name="Picture 7" descr="Hubble.jpg"/>
          <p:cNvPicPr>
            <a:picLocks noChangeAspect="1"/>
          </p:cNvPicPr>
          <p:nvPr/>
        </p:nvPicPr>
        <p:blipFill>
          <a:blip r:embed="rId5" cstate="print"/>
          <a:srcRect/>
          <a:stretch>
            <a:fillRect/>
          </a:stretch>
        </p:blipFill>
        <p:spPr bwMode="auto">
          <a:xfrm>
            <a:off x="4427538" y="1341438"/>
            <a:ext cx="1944687" cy="1749425"/>
          </a:xfrm>
          <a:prstGeom prst="rect">
            <a:avLst/>
          </a:prstGeom>
          <a:noFill/>
          <a:ln w="9525">
            <a:noFill/>
            <a:miter lim="800000"/>
            <a:headEnd/>
            <a:tailEnd/>
          </a:ln>
        </p:spPr>
      </p:pic>
      <p:pic>
        <p:nvPicPr>
          <p:cNvPr id="9" name="Picture 8" descr="hubble_earth_horz.jpg"/>
          <p:cNvPicPr>
            <a:picLocks noChangeAspect="1"/>
          </p:cNvPicPr>
          <p:nvPr/>
        </p:nvPicPr>
        <p:blipFill>
          <a:blip r:embed="rId6" cstate="print"/>
          <a:srcRect/>
          <a:stretch>
            <a:fillRect/>
          </a:stretch>
        </p:blipFill>
        <p:spPr bwMode="auto">
          <a:xfrm>
            <a:off x="6516688" y="1989138"/>
            <a:ext cx="2319337" cy="1530350"/>
          </a:xfrm>
          <a:prstGeom prst="rect">
            <a:avLst/>
          </a:prstGeom>
          <a:noFill/>
          <a:ln w="9525">
            <a:noFill/>
            <a:miter lim="800000"/>
            <a:headEnd/>
            <a:tailEnd/>
          </a:ln>
        </p:spPr>
      </p:pic>
      <p:pic>
        <p:nvPicPr>
          <p:cNvPr id="10" name="Picture 9" descr="cobeslide28.jpg"/>
          <p:cNvPicPr>
            <a:picLocks noChangeAspect="1"/>
          </p:cNvPicPr>
          <p:nvPr/>
        </p:nvPicPr>
        <p:blipFill>
          <a:blip r:embed="rId7" cstate="print"/>
          <a:srcRect/>
          <a:stretch>
            <a:fillRect/>
          </a:stretch>
        </p:blipFill>
        <p:spPr bwMode="auto">
          <a:xfrm>
            <a:off x="6875463" y="4005263"/>
            <a:ext cx="1876425" cy="1250950"/>
          </a:xfrm>
          <a:prstGeom prst="rect">
            <a:avLst/>
          </a:prstGeom>
          <a:noFill/>
          <a:ln w="9525">
            <a:noFill/>
            <a:miter lim="800000"/>
            <a:headEnd/>
            <a:tailEnd/>
          </a:ln>
        </p:spPr>
      </p:pic>
      <p:grpSp>
        <p:nvGrpSpPr>
          <p:cNvPr id="2" name="Group 12"/>
          <p:cNvGrpSpPr>
            <a:grpSpLocks/>
          </p:cNvGrpSpPr>
          <p:nvPr/>
        </p:nvGrpSpPr>
        <p:grpSpPr bwMode="auto">
          <a:xfrm>
            <a:off x="4140200" y="3933825"/>
            <a:ext cx="2209800" cy="1439863"/>
            <a:chOff x="0" y="3480441"/>
            <a:chExt cx="3574019" cy="2393485"/>
          </a:xfrm>
        </p:grpSpPr>
        <p:pic>
          <p:nvPicPr>
            <p:cNvPr id="48145" name="Picture 10" descr="VLAMoon2_lo.jpg"/>
            <p:cNvPicPr>
              <a:picLocks noChangeAspect="1"/>
            </p:cNvPicPr>
            <p:nvPr/>
          </p:nvPicPr>
          <p:blipFill>
            <a:blip r:embed="rId8" cstate="print"/>
            <a:srcRect/>
            <a:stretch>
              <a:fillRect/>
            </a:stretch>
          </p:blipFill>
          <p:spPr bwMode="auto">
            <a:xfrm>
              <a:off x="0" y="3480441"/>
              <a:ext cx="3574019" cy="2382679"/>
            </a:xfrm>
            <a:prstGeom prst="rect">
              <a:avLst/>
            </a:prstGeom>
            <a:noFill/>
            <a:ln w="9525">
              <a:noFill/>
              <a:miter lim="800000"/>
              <a:headEnd/>
              <a:tailEnd/>
            </a:ln>
          </p:spPr>
        </p:pic>
        <p:sp>
          <p:nvSpPr>
            <p:cNvPr id="48146" name="TextBox 11"/>
            <p:cNvSpPr txBox="1">
              <a:spLocks noChangeArrowheads="1"/>
            </p:cNvSpPr>
            <p:nvPr/>
          </p:nvSpPr>
          <p:spPr bwMode="auto">
            <a:xfrm>
              <a:off x="0" y="5596927"/>
              <a:ext cx="1279091" cy="276999"/>
            </a:xfrm>
            <a:prstGeom prst="rect">
              <a:avLst/>
            </a:prstGeom>
            <a:noFill/>
            <a:ln w="9525">
              <a:noFill/>
              <a:miter lim="800000"/>
              <a:headEnd/>
              <a:tailEnd/>
            </a:ln>
          </p:spPr>
          <p:txBody>
            <a:bodyPr wrap="none">
              <a:spAutoFit/>
            </a:bodyPr>
            <a:lstStyle/>
            <a:p>
              <a:r>
                <a:rPr lang="en-US" sz="1200">
                  <a:solidFill>
                    <a:schemeClr val="bg1"/>
                  </a:solidFill>
                  <a:latin typeface="Calibri" pitchFamily="34" charset="0"/>
                </a:rPr>
                <a:t>NRAO/AUI/NSF</a:t>
              </a:r>
              <a:endParaRPr lang="en-GB" sz="1200">
                <a:solidFill>
                  <a:schemeClr val="bg1"/>
                </a:solidFill>
                <a:latin typeface="Calibri" pitchFamily="34" charset="0"/>
              </a:endParaRPr>
            </a:p>
          </p:txBody>
        </p:sp>
      </p:grpSp>
      <p:sp>
        <p:nvSpPr>
          <p:cNvPr id="48139" name="Title 22"/>
          <p:cNvSpPr>
            <a:spLocks noGrp="1"/>
          </p:cNvSpPr>
          <p:nvPr>
            <p:ph type="title"/>
          </p:nvPr>
        </p:nvSpPr>
        <p:spPr>
          <a:xfrm>
            <a:off x="3779838" y="260350"/>
            <a:ext cx="5221287" cy="725488"/>
          </a:xfrm>
        </p:spPr>
        <p:txBody>
          <a:bodyPr/>
          <a:lstStyle/>
          <a:p>
            <a:pPr eaLnBrk="1" hangingPunct="1"/>
            <a:r>
              <a:rPr lang="en-GB" sz="3200" i="1" smtClean="0"/>
              <a:t>telescopes for the naked mind</a:t>
            </a:r>
          </a:p>
        </p:txBody>
      </p:sp>
      <p:pic>
        <p:nvPicPr>
          <p:cNvPr id="6146" name="Picture 2"/>
          <p:cNvPicPr>
            <a:picLocks noChangeAspect="1" noChangeArrowheads="1"/>
          </p:cNvPicPr>
          <p:nvPr/>
        </p:nvPicPr>
        <p:blipFill>
          <a:blip r:embed="rId9" cstate="print"/>
          <a:srcRect/>
          <a:stretch>
            <a:fillRect/>
          </a:stretch>
        </p:blipFill>
        <p:spPr bwMode="auto">
          <a:xfrm>
            <a:off x="1908175" y="4076700"/>
            <a:ext cx="2000250" cy="1123950"/>
          </a:xfrm>
          <a:prstGeom prst="rect">
            <a:avLst/>
          </a:prstGeom>
          <a:noFill/>
          <a:ln w="9525">
            <a:noFill/>
            <a:miter lim="800000"/>
            <a:headEnd/>
            <a:tailEnd/>
          </a:ln>
        </p:spPr>
      </p:pic>
      <p:sp>
        <p:nvSpPr>
          <p:cNvPr id="15" name="Rounded Rectangle 14"/>
          <p:cNvSpPr/>
          <p:nvPr/>
        </p:nvSpPr>
        <p:spPr>
          <a:xfrm>
            <a:off x="214313" y="285750"/>
            <a:ext cx="3062287" cy="695325"/>
          </a:xfrm>
          <a:prstGeom prst="roundRect">
            <a:avLst/>
          </a:prstGeom>
          <a:solidFill>
            <a:schemeClr val="accent1">
              <a:lumMod val="20000"/>
              <a:lumOff val="8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3200" dirty="0">
              <a:solidFill>
                <a:schemeClr val="tx1"/>
              </a:solidFill>
            </a:endParaRPr>
          </a:p>
        </p:txBody>
      </p:sp>
      <p:sp>
        <p:nvSpPr>
          <p:cNvPr id="16" name="Title 1"/>
          <p:cNvSpPr txBox="1">
            <a:spLocks/>
          </p:cNvSpPr>
          <p:nvPr/>
        </p:nvSpPr>
        <p:spPr bwMode="auto">
          <a:xfrm>
            <a:off x="250825" y="274638"/>
            <a:ext cx="3025775" cy="706437"/>
          </a:xfrm>
          <a:prstGeom prst="rect">
            <a:avLst/>
          </a:prstGeom>
          <a:noFill/>
          <a:ln w="9525">
            <a:noFill/>
            <a:miter lim="800000"/>
            <a:headEnd/>
            <a:tailEnd/>
          </a:ln>
        </p:spPr>
        <p:txBody>
          <a:bodyPr anchor="ctr"/>
          <a:lstStyle/>
          <a:p>
            <a:pPr algn="ctr" fontAlgn="auto">
              <a:spcAft>
                <a:spcPts val="0"/>
              </a:spcAft>
              <a:defRPr/>
            </a:pPr>
            <a:r>
              <a:rPr lang="en-GB" sz="4000" dirty="0" err="1"/>
              <a:t>Datascopes</a:t>
            </a:r>
            <a:endParaRPr lang="en-GB" sz="4000" dirty="0">
              <a:latin typeface="+mj-lt"/>
              <a:ea typeface="+mj-ea"/>
              <a:cs typeface="+mj-cs"/>
            </a:endParaRPr>
          </a:p>
        </p:txBody>
      </p:sp>
      <p:sp>
        <p:nvSpPr>
          <p:cNvPr id="18" name="TextBox 17"/>
          <p:cNvSpPr txBox="1">
            <a:spLocks noChangeArrowheads="1"/>
          </p:cNvSpPr>
          <p:nvPr/>
        </p:nvSpPr>
        <p:spPr bwMode="auto">
          <a:xfrm>
            <a:off x="1908175" y="5732463"/>
            <a:ext cx="7000875" cy="708025"/>
          </a:xfrm>
          <a:prstGeom prst="rect">
            <a:avLst/>
          </a:prstGeom>
          <a:noFill/>
          <a:ln w="9525">
            <a:noFill/>
            <a:miter lim="800000"/>
            <a:headEnd/>
            <a:tailEnd/>
          </a:ln>
        </p:spPr>
        <p:txBody>
          <a:bodyPr wrap="none">
            <a:spAutoFit/>
          </a:bodyPr>
          <a:lstStyle/>
          <a:p>
            <a:r>
              <a:rPr lang="en-GB" sz="4000"/>
              <a:t>From Signal to Understanding</a:t>
            </a:r>
          </a:p>
        </p:txBody>
      </p:sp>
    </p:spTree>
    <p:extLst>
      <p:ext uri="{BB962C8B-B14F-4D97-AF65-F5344CB8AC3E}">
        <p14:creationId xmlns:p14="http://schemas.microsoft.com/office/powerpoint/2010/main" val="3057704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6146"/>
                                        </p:tgtEl>
                                        <p:attrNameLst>
                                          <p:attrName>style.visibility</p:attrName>
                                        </p:attrNameLst>
                                      </p:cBhvr>
                                      <p:to>
                                        <p:strVal val="visible"/>
                                      </p:to>
                                    </p:set>
                                    <p:animEffect transition="in" filter="fade">
                                      <p:cBhvr>
                                        <p:cTn id="31" dur="1000"/>
                                        <p:tgtEl>
                                          <p:spTgt spid="614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747838" y="506413"/>
            <a:ext cx="5857875" cy="5857875"/>
          </a:xfrm>
          <a:prstGeom prst="ellips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Rectangle 7"/>
          <p:cNvSpPr/>
          <p:nvPr/>
        </p:nvSpPr>
        <p:spPr>
          <a:xfrm>
            <a:off x="1500188" y="285750"/>
            <a:ext cx="3214687" cy="6357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Oval 8"/>
          <p:cNvSpPr/>
          <p:nvPr/>
        </p:nvSpPr>
        <p:spPr>
          <a:xfrm>
            <a:off x="1714500" y="500063"/>
            <a:ext cx="5857875" cy="5857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Oval 5"/>
          <p:cNvSpPr/>
          <p:nvPr/>
        </p:nvSpPr>
        <p:spPr bwMode="auto">
          <a:xfrm>
            <a:off x="3214688" y="487363"/>
            <a:ext cx="2928937" cy="2928937"/>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4400" dirty="0"/>
          </a:p>
        </p:txBody>
      </p:sp>
      <p:sp>
        <p:nvSpPr>
          <p:cNvPr id="7" name="Oval 6"/>
          <p:cNvSpPr/>
          <p:nvPr/>
        </p:nvSpPr>
        <p:spPr bwMode="auto">
          <a:xfrm>
            <a:off x="3214688" y="3416300"/>
            <a:ext cx="2928937" cy="29289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400" b="1" dirty="0">
                <a:solidFill>
                  <a:schemeClr val="tx1"/>
                </a:solidFill>
              </a:rPr>
              <a:t>data</a:t>
            </a:r>
          </a:p>
        </p:txBody>
      </p:sp>
      <p:sp>
        <p:nvSpPr>
          <p:cNvPr id="11" name="TextBox 10"/>
          <p:cNvSpPr txBox="1">
            <a:spLocks noChangeArrowheads="1"/>
          </p:cNvSpPr>
          <p:nvPr/>
        </p:nvSpPr>
        <p:spPr bwMode="auto">
          <a:xfrm>
            <a:off x="3714750" y="1714500"/>
            <a:ext cx="2071688" cy="1446213"/>
          </a:xfrm>
          <a:prstGeom prst="rect">
            <a:avLst/>
          </a:prstGeom>
          <a:noFill/>
          <a:ln w="9525">
            <a:noFill/>
            <a:miter lim="800000"/>
            <a:headEnd/>
            <a:tailEnd/>
          </a:ln>
        </p:spPr>
        <p:txBody>
          <a:bodyPr>
            <a:spAutoFit/>
          </a:bodyPr>
          <a:lstStyle/>
          <a:p>
            <a:pPr algn="ctr"/>
            <a:r>
              <a:rPr lang="en-GB" sz="4400">
                <a:solidFill>
                  <a:schemeClr val="bg1"/>
                </a:solidFill>
                <a:latin typeface="Calibri" pitchFamily="34" charset="0"/>
              </a:rPr>
              <a:t>method</a:t>
            </a:r>
          </a:p>
          <a:p>
            <a:pPr algn="ctr"/>
            <a:endParaRPr lang="en-GB" sz="4400">
              <a:solidFill>
                <a:schemeClr val="bg1"/>
              </a:solidFill>
              <a:latin typeface="Calibri" pitchFamily="34" charset="0"/>
            </a:endParaRPr>
          </a:p>
        </p:txBody>
      </p:sp>
    </p:spTree>
    <p:extLst>
      <p:ext uri="{BB962C8B-B14F-4D97-AF65-F5344CB8AC3E}">
        <p14:creationId xmlns:p14="http://schemas.microsoft.com/office/powerpoint/2010/main" val="36013699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5300" y="4143375"/>
            <a:ext cx="19970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9" name="Group 9"/>
          <p:cNvGrpSpPr>
            <a:grpSpLocks/>
          </p:cNvGrpSpPr>
          <p:nvPr/>
        </p:nvGrpSpPr>
        <p:grpSpPr bwMode="auto">
          <a:xfrm>
            <a:off x="1979613" y="2052638"/>
            <a:ext cx="4176712" cy="2097087"/>
            <a:chOff x="1882" y="1253"/>
            <a:chExt cx="2631" cy="1321"/>
          </a:xfrm>
        </p:grpSpPr>
        <p:pic>
          <p:nvPicPr>
            <p:cNvPr id="20501" name="Picture 10" descr="ScreenHunter_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2" y="1253"/>
              <a:ext cx="2631" cy="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2" name="Text Box 11"/>
            <p:cNvSpPr txBox="1">
              <a:spLocks/>
            </p:cNvSpPr>
            <p:nvPr/>
          </p:nvSpPr>
          <p:spPr bwMode="auto">
            <a:xfrm>
              <a:off x="3424" y="1344"/>
              <a:ext cx="89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3600" b="1">
                  <a:latin typeface="Calibri" charset="0"/>
                </a:rPr>
                <a:t>Kepler</a:t>
              </a:r>
            </a:p>
          </p:txBody>
        </p:sp>
      </p:grpSp>
      <p:grpSp>
        <p:nvGrpSpPr>
          <p:cNvPr id="16390" name="Group 12"/>
          <p:cNvGrpSpPr>
            <a:grpSpLocks/>
          </p:cNvGrpSpPr>
          <p:nvPr/>
        </p:nvGrpSpPr>
        <p:grpSpPr bwMode="auto">
          <a:xfrm>
            <a:off x="5999163" y="333375"/>
            <a:ext cx="2876550" cy="1760538"/>
            <a:chOff x="2245" y="2523"/>
            <a:chExt cx="1812" cy="1109"/>
          </a:xfrm>
        </p:grpSpPr>
        <p:pic>
          <p:nvPicPr>
            <p:cNvPr id="20499" name="Picture 13" descr="oracle_workfl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5" y="2523"/>
              <a:ext cx="1812" cy="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0" name="Text Box 14"/>
            <p:cNvSpPr txBox="1">
              <a:spLocks/>
            </p:cNvSpPr>
            <p:nvPr/>
          </p:nvSpPr>
          <p:spPr bwMode="auto">
            <a:xfrm>
              <a:off x="2562" y="3225"/>
              <a:ext cx="86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3600" b="1">
                  <a:latin typeface="Calibri" charset="0"/>
                </a:rPr>
                <a:t>Triana</a:t>
              </a:r>
            </a:p>
          </p:txBody>
        </p:sp>
      </p:grpSp>
      <p:grpSp>
        <p:nvGrpSpPr>
          <p:cNvPr id="16391" name="Group 15"/>
          <p:cNvGrpSpPr>
            <a:grpSpLocks/>
          </p:cNvGrpSpPr>
          <p:nvPr/>
        </p:nvGrpSpPr>
        <p:grpSpPr bwMode="auto">
          <a:xfrm>
            <a:off x="6300788" y="2276475"/>
            <a:ext cx="2592387" cy="1789113"/>
            <a:chOff x="1927" y="2568"/>
            <a:chExt cx="1633" cy="1127"/>
          </a:xfrm>
        </p:grpSpPr>
        <p:pic>
          <p:nvPicPr>
            <p:cNvPr id="20497" name="Picture 16" descr="bpel-editor"/>
            <p:cNvPicPr>
              <a:picLocks noChangeAspect="1" noChangeArrowheads="1"/>
            </p:cNvPicPr>
            <p:nvPr/>
          </p:nvPicPr>
          <p:blipFill>
            <a:blip r:embed="rId6">
              <a:extLst>
                <a:ext uri="{28A0092B-C50C-407E-A947-70E740481C1C}">
                  <a14:useLocalDpi xmlns:a14="http://schemas.microsoft.com/office/drawing/2010/main" val="0"/>
                </a:ext>
              </a:extLst>
            </a:blip>
            <a:srcRect l="18170" t="7907" r="3040" b="39903"/>
            <a:stretch>
              <a:fillRect/>
            </a:stretch>
          </p:blipFill>
          <p:spPr bwMode="auto">
            <a:xfrm>
              <a:off x="1927" y="2568"/>
              <a:ext cx="1633" cy="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8" name="Text Box 17"/>
            <p:cNvSpPr txBox="1">
              <a:spLocks/>
            </p:cNvSpPr>
            <p:nvPr/>
          </p:nvSpPr>
          <p:spPr bwMode="auto">
            <a:xfrm>
              <a:off x="2835" y="3327"/>
              <a:ext cx="63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3200" b="1">
                  <a:latin typeface="Calibri" charset="0"/>
                </a:rPr>
                <a:t>BPEL</a:t>
              </a:r>
            </a:p>
          </p:txBody>
        </p:sp>
      </p:grpSp>
      <p:sp>
        <p:nvSpPr>
          <p:cNvPr id="20485" name="Text Box 11"/>
          <p:cNvSpPr txBox="1">
            <a:spLocks/>
          </p:cNvSpPr>
          <p:nvPr/>
        </p:nvSpPr>
        <p:spPr bwMode="auto">
          <a:xfrm>
            <a:off x="6791325" y="4149725"/>
            <a:ext cx="1685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3600" b="1">
                <a:latin typeface="Calibri" charset="0"/>
              </a:rPr>
              <a:t>Taverna</a:t>
            </a:r>
          </a:p>
        </p:txBody>
      </p:sp>
      <p:grpSp>
        <p:nvGrpSpPr>
          <p:cNvPr id="23" name="Group 22"/>
          <p:cNvGrpSpPr>
            <a:grpSpLocks/>
          </p:cNvGrpSpPr>
          <p:nvPr/>
        </p:nvGrpSpPr>
        <p:grpSpPr bwMode="auto">
          <a:xfrm>
            <a:off x="215900" y="115888"/>
            <a:ext cx="5495925" cy="3754437"/>
            <a:chOff x="215900" y="115888"/>
            <a:chExt cx="5495925" cy="3754437"/>
          </a:xfrm>
        </p:grpSpPr>
        <p:pic>
          <p:nvPicPr>
            <p:cNvPr id="2049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8350" y="115888"/>
              <a:ext cx="367347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2286000"/>
              <a:ext cx="14097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20" descr="Cove_NetCDF_visualization.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15900" y="152400"/>
              <a:ext cx="42672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6" name="Text Box 11"/>
            <p:cNvSpPr txBox="1">
              <a:spLocks/>
            </p:cNvSpPr>
            <p:nvPr/>
          </p:nvSpPr>
          <p:spPr bwMode="auto">
            <a:xfrm>
              <a:off x="344488" y="1571625"/>
              <a:ext cx="1554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3600" b="1">
                  <a:latin typeface="Calibri" charset="0"/>
                </a:rPr>
                <a:t>Trident</a:t>
              </a:r>
            </a:p>
          </p:txBody>
        </p:sp>
      </p:grpSp>
      <p:grpSp>
        <p:nvGrpSpPr>
          <p:cNvPr id="16395" name="Group 28"/>
          <p:cNvGrpSpPr>
            <a:grpSpLocks/>
          </p:cNvGrpSpPr>
          <p:nvPr/>
        </p:nvGrpSpPr>
        <p:grpSpPr bwMode="auto">
          <a:xfrm>
            <a:off x="250825" y="4005263"/>
            <a:ext cx="2800350" cy="2390775"/>
            <a:chOff x="251520" y="4005263"/>
            <a:chExt cx="2800350" cy="2390775"/>
          </a:xfrm>
        </p:grpSpPr>
        <p:pic>
          <p:nvPicPr>
            <p:cNvPr id="2049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520" y="4652963"/>
              <a:ext cx="28003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 Box 11"/>
            <p:cNvSpPr txBox="1">
              <a:spLocks/>
            </p:cNvSpPr>
            <p:nvPr/>
          </p:nvSpPr>
          <p:spPr bwMode="auto">
            <a:xfrm>
              <a:off x="311844" y="4005263"/>
              <a:ext cx="1936342"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3600" b="1">
                  <a:latin typeface="Calibri" charset="0"/>
                </a:rPr>
                <a:t>Meandre</a:t>
              </a:r>
            </a:p>
          </p:txBody>
        </p:sp>
      </p:grpSp>
      <p:grpSp>
        <p:nvGrpSpPr>
          <p:cNvPr id="16396" name="Group 27"/>
          <p:cNvGrpSpPr>
            <a:grpSpLocks/>
          </p:cNvGrpSpPr>
          <p:nvPr/>
        </p:nvGrpSpPr>
        <p:grpSpPr bwMode="auto">
          <a:xfrm>
            <a:off x="3203575" y="4510088"/>
            <a:ext cx="3508375" cy="1727200"/>
            <a:chOff x="3203848" y="4725144"/>
            <a:chExt cx="3507796" cy="1726441"/>
          </a:xfrm>
        </p:grpSpPr>
        <p:pic>
          <p:nvPicPr>
            <p:cNvPr id="20489" name="Picture 23" descr="galaxy.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203848" y="4725144"/>
              <a:ext cx="3507796" cy="1424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 Box 11"/>
            <p:cNvSpPr txBox="1">
              <a:spLocks/>
            </p:cNvSpPr>
            <p:nvPr/>
          </p:nvSpPr>
          <p:spPr bwMode="auto">
            <a:xfrm>
              <a:off x="3203848" y="5805264"/>
              <a:ext cx="1473971"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3600" b="1">
                  <a:latin typeface="Calibri" charset="0"/>
                </a:rPr>
                <a:t>Galaxy</a:t>
              </a:r>
            </a:p>
          </p:txBody>
        </p:sp>
      </p:grpSp>
    </p:spTree>
    <p:extLst>
      <p:ext uri="{BB962C8B-B14F-4D97-AF65-F5344CB8AC3E}">
        <p14:creationId xmlns:p14="http://schemas.microsoft.com/office/powerpoint/2010/main" val="116204573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 calcmode="lin" valueType="num">
                                      <p:cBhvr>
                                        <p:cTn id="7" dur="1000" fill="hold"/>
                                        <p:tgtEl>
                                          <p:spTgt spid="16391"/>
                                        </p:tgtEl>
                                        <p:attrNameLst>
                                          <p:attrName>ppt_w</p:attrName>
                                        </p:attrNameLst>
                                      </p:cBhvr>
                                      <p:tavLst>
                                        <p:tav tm="0">
                                          <p:val>
                                            <p:fltVal val="0"/>
                                          </p:val>
                                        </p:tav>
                                        <p:tav tm="100000">
                                          <p:val>
                                            <p:strVal val="#ppt_w"/>
                                          </p:val>
                                        </p:tav>
                                      </p:tavLst>
                                    </p:anim>
                                    <p:anim calcmode="lin" valueType="num">
                                      <p:cBhvr>
                                        <p:cTn id="8" dur="1000" fill="hold"/>
                                        <p:tgtEl>
                                          <p:spTgt spid="16391"/>
                                        </p:tgtEl>
                                        <p:attrNameLst>
                                          <p:attrName>ppt_h</p:attrName>
                                        </p:attrNameLst>
                                      </p:cBhvr>
                                      <p:tavLst>
                                        <p:tav tm="0">
                                          <p:val>
                                            <p:fltVal val="0"/>
                                          </p:val>
                                        </p:tav>
                                        <p:tav tm="100000">
                                          <p:val>
                                            <p:strVal val="#ppt_h"/>
                                          </p:val>
                                        </p:tav>
                                      </p:tavLst>
                                    </p:anim>
                                    <p:animEffect transition="in" filter="fade">
                                      <p:cBhvr>
                                        <p:cTn id="9" dur="1000"/>
                                        <p:tgtEl>
                                          <p:spTgt spid="16391"/>
                                        </p:tgtEl>
                                      </p:cBhvr>
                                    </p:animEffect>
                                  </p:childTnLst>
                                </p:cTn>
                              </p:par>
                              <p:par>
                                <p:cTn id="10" presetID="53" presetClass="entr" presetSubtype="0" fill="hold" nodeType="withEffect">
                                  <p:stCondLst>
                                    <p:cond delay="0"/>
                                  </p:stCondLst>
                                  <p:childTnLst>
                                    <p:set>
                                      <p:cBhvr>
                                        <p:cTn id="11" dur="1" fill="hold">
                                          <p:stCondLst>
                                            <p:cond delay="0"/>
                                          </p:stCondLst>
                                        </p:cTn>
                                        <p:tgtEl>
                                          <p:spTgt spid="16390"/>
                                        </p:tgtEl>
                                        <p:attrNameLst>
                                          <p:attrName>style.visibility</p:attrName>
                                        </p:attrNameLst>
                                      </p:cBhvr>
                                      <p:to>
                                        <p:strVal val="visible"/>
                                      </p:to>
                                    </p:set>
                                    <p:anim calcmode="lin" valueType="num">
                                      <p:cBhvr>
                                        <p:cTn id="12" dur="1000" fill="hold"/>
                                        <p:tgtEl>
                                          <p:spTgt spid="16390"/>
                                        </p:tgtEl>
                                        <p:attrNameLst>
                                          <p:attrName>ppt_w</p:attrName>
                                        </p:attrNameLst>
                                      </p:cBhvr>
                                      <p:tavLst>
                                        <p:tav tm="0">
                                          <p:val>
                                            <p:fltVal val="0"/>
                                          </p:val>
                                        </p:tav>
                                        <p:tav tm="100000">
                                          <p:val>
                                            <p:strVal val="#ppt_w"/>
                                          </p:val>
                                        </p:tav>
                                      </p:tavLst>
                                    </p:anim>
                                    <p:anim calcmode="lin" valueType="num">
                                      <p:cBhvr>
                                        <p:cTn id="13" dur="1000" fill="hold"/>
                                        <p:tgtEl>
                                          <p:spTgt spid="16390"/>
                                        </p:tgtEl>
                                        <p:attrNameLst>
                                          <p:attrName>ppt_h</p:attrName>
                                        </p:attrNameLst>
                                      </p:cBhvr>
                                      <p:tavLst>
                                        <p:tav tm="0">
                                          <p:val>
                                            <p:fltVal val="0"/>
                                          </p:val>
                                        </p:tav>
                                        <p:tav tm="100000">
                                          <p:val>
                                            <p:strVal val="#ppt_h"/>
                                          </p:val>
                                        </p:tav>
                                      </p:tavLst>
                                    </p:anim>
                                    <p:animEffect transition="in" filter="fade">
                                      <p:cBhvr>
                                        <p:cTn id="14" dur="1000"/>
                                        <p:tgtEl>
                                          <p:spTgt spid="16390"/>
                                        </p:tgtEl>
                                      </p:cBhvr>
                                    </p:animEffect>
                                  </p:childTnLst>
                                </p:cTn>
                              </p:par>
                              <p:par>
                                <p:cTn id="15" presetID="53"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Effect transition="in" filter="fade">
                                      <p:cBhvr>
                                        <p:cTn id="19" dur="1000"/>
                                        <p:tgtEl>
                                          <p:spTgt spid="23"/>
                                        </p:tgtEl>
                                      </p:cBhvr>
                                    </p:animEffect>
                                  </p:childTnLst>
                                </p:cTn>
                              </p:par>
                              <p:par>
                                <p:cTn id="20" presetID="53" presetClass="entr" presetSubtype="0" fill="hold" nodeType="withEffect">
                                  <p:stCondLst>
                                    <p:cond delay="0"/>
                                  </p:stCondLst>
                                  <p:childTnLst>
                                    <p:set>
                                      <p:cBhvr>
                                        <p:cTn id="21" dur="1" fill="hold">
                                          <p:stCondLst>
                                            <p:cond delay="0"/>
                                          </p:stCondLst>
                                        </p:cTn>
                                        <p:tgtEl>
                                          <p:spTgt spid="16395"/>
                                        </p:tgtEl>
                                        <p:attrNameLst>
                                          <p:attrName>style.visibility</p:attrName>
                                        </p:attrNameLst>
                                      </p:cBhvr>
                                      <p:to>
                                        <p:strVal val="visible"/>
                                      </p:to>
                                    </p:set>
                                    <p:anim calcmode="lin" valueType="num">
                                      <p:cBhvr>
                                        <p:cTn id="22" dur="1000" fill="hold"/>
                                        <p:tgtEl>
                                          <p:spTgt spid="16395"/>
                                        </p:tgtEl>
                                        <p:attrNameLst>
                                          <p:attrName>ppt_w</p:attrName>
                                        </p:attrNameLst>
                                      </p:cBhvr>
                                      <p:tavLst>
                                        <p:tav tm="0">
                                          <p:val>
                                            <p:fltVal val="0"/>
                                          </p:val>
                                        </p:tav>
                                        <p:tav tm="100000">
                                          <p:val>
                                            <p:strVal val="#ppt_w"/>
                                          </p:val>
                                        </p:tav>
                                      </p:tavLst>
                                    </p:anim>
                                    <p:anim calcmode="lin" valueType="num">
                                      <p:cBhvr>
                                        <p:cTn id="23" dur="1000" fill="hold"/>
                                        <p:tgtEl>
                                          <p:spTgt spid="16395"/>
                                        </p:tgtEl>
                                        <p:attrNameLst>
                                          <p:attrName>ppt_h</p:attrName>
                                        </p:attrNameLst>
                                      </p:cBhvr>
                                      <p:tavLst>
                                        <p:tav tm="0">
                                          <p:val>
                                            <p:fltVal val="0"/>
                                          </p:val>
                                        </p:tav>
                                        <p:tav tm="100000">
                                          <p:val>
                                            <p:strVal val="#ppt_h"/>
                                          </p:val>
                                        </p:tav>
                                      </p:tavLst>
                                    </p:anim>
                                    <p:animEffect transition="in" filter="fade">
                                      <p:cBhvr>
                                        <p:cTn id="24" dur="1000"/>
                                        <p:tgtEl>
                                          <p:spTgt spid="16395"/>
                                        </p:tgtEl>
                                      </p:cBhvr>
                                    </p:animEffect>
                                  </p:childTnLst>
                                </p:cTn>
                              </p:par>
                              <p:par>
                                <p:cTn id="25" presetID="53" presetClass="entr" presetSubtype="0" fill="hold" nodeType="withEffect">
                                  <p:stCondLst>
                                    <p:cond delay="0"/>
                                  </p:stCondLst>
                                  <p:childTnLst>
                                    <p:set>
                                      <p:cBhvr>
                                        <p:cTn id="26" dur="1" fill="hold">
                                          <p:stCondLst>
                                            <p:cond delay="0"/>
                                          </p:stCondLst>
                                        </p:cTn>
                                        <p:tgtEl>
                                          <p:spTgt spid="16396"/>
                                        </p:tgtEl>
                                        <p:attrNameLst>
                                          <p:attrName>style.visibility</p:attrName>
                                        </p:attrNameLst>
                                      </p:cBhvr>
                                      <p:to>
                                        <p:strVal val="visible"/>
                                      </p:to>
                                    </p:set>
                                    <p:anim calcmode="lin" valueType="num">
                                      <p:cBhvr>
                                        <p:cTn id="27" dur="1000" fill="hold"/>
                                        <p:tgtEl>
                                          <p:spTgt spid="16396"/>
                                        </p:tgtEl>
                                        <p:attrNameLst>
                                          <p:attrName>ppt_w</p:attrName>
                                        </p:attrNameLst>
                                      </p:cBhvr>
                                      <p:tavLst>
                                        <p:tav tm="0">
                                          <p:val>
                                            <p:fltVal val="0"/>
                                          </p:val>
                                        </p:tav>
                                        <p:tav tm="100000">
                                          <p:val>
                                            <p:strVal val="#ppt_w"/>
                                          </p:val>
                                        </p:tav>
                                      </p:tavLst>
                                    </p:anim>
                                    <p:anim calcmode="lin" valueType="num">
                                      <p:cBhvr>
                                        <p:cTn id="28" dur="1000" fill="hold"/>
                                        <p:tgtEl>
                                          <p:spTgt spid="16396"/>
                                        </p:tgtEl>
                                        <p:attrNameLst>
                                          <p:attrName>ppt_h</p:attrName>
                                        </p:attrNameLst>
                                      </p:cBhvr>
                                      <p:tavLst>
                                        <p:tav tm="0">
                                          <p:val>
                                            <p:fltVal val="0"/>
                                          </p:val>
                                        </p:tav>
                                        <p:tav tm="100000">
                                          <p:val>
                                            <p:strVal val="#ppt_h"/>
                                          </p:val>
                                        </p:tav>
                                      </p:tavLst>
                                    </p:anim>
                                    <p:animEffect transition="in" filter="fade">
                                      <p:cBhvr>
                                        <p:cTn id="29" dur="1000"/>
                                        <p:tgtEl>
                                          <p:spTgt spid="16396"/>
                                        </p:tgtEl>
                                      </p:cBhvr>
                                    </p:animEffect>
                                  </p:childTnLst>
                                </p:cTn>
                              </p:par>
                              <p:par>
                                <p:cTn id="30" presetID="53" presetClass="entr" presetSubtype="0" fill="hold" nodeType="withEffect">
                                  <p:stCondLst>
                                    <p:cond delay="0"/>
                                  </p:stCondLst>
                                  <p:childTnLst>
                                    <p:set>
                                      <p:cBhvr>
                                        <p:cTn id="31" dur="1" fill="hold">
                                          <p:stCondLst>
                                            <p:cond delay="0"/>
                                          </p:stCondLst>
                                        </p:cTn>
                                        <p:tgtEl>
                                          <p:spTgt spid="16389"/>
                                        </p:tgtEl>
                                        <p:attrNameLst>
                                          <p:attrName>style.visibility</p:attrName>
                                        </p:attrNameLst>
                                      </p:cBhvr>
                                      <p:to>
                                        <p:strVal val="visible"/>
                                      </p:to>
                                    </p:set>
                                    <p:anim calcmode="lin" valueType="num">
                                      <p:cBhvr>
                                        <p:cTn id="32" dur="1000" fill="hold"/>
                                        <p:tgtEl>
                                          <p:spTgt spid="16389"/>
                                        </p:tgtEl>
                                        <p:attrNameLst>
                                          <p:attrName>ppt_w</p:attrName>
                                        </p:attrNameLst>
                                      </p:cBhvr>
                                      <p:tavLst>
                                        <p:tav tm="0">
                                          <p:val>
                                            <p:fltVal val="0"/>
                                          </p:val>
                                        </p:tav>
                                        <p:tav tm="100000">
                                          <p:val>
                                            <p:strVal val="#ppt_w"/>
                                          </p:val>
                                        </p:tav>
                                      </p:tavLst>
                                    </p:anim>
                                    <p:anim calcmode="lin" valueType="num">
                                      <p:cBhvr>
                                        <p:cTn id="33" dur="1000" fill="hold"/>
                                        <p:tgtEl>
                                          <p:spTgt spid="16389"/>
                                        </p:tgtEl>
                                        <p:attrNameLst>
                                          <p:attrName>ppt_h</p:attrName>
                                        </p:attrNameLst>
                                      </p:cBhvr>
                                      <p:tavLst>
                                        <p:tav tm="0">
                                          <p:val>
                                            <p:fltVal val="0"/>
                                          </p:val>
                                        </p:tav>
                                        <p:tav tm="100000">
                                          <p:val>
                                            <p:strVal val="#ppt_h"/>
                                          </p:val>
                                        </p:tav>
                                      </p:tavLst>
                                    </p:anim>
                                    <p:animEffect transition="in" filter="fade">
                                      <p:cBhvr>
                                        <p:cTn id="34" dur="10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txBox="1">
            <a:spLocks noChangeArrowheads="1"/>
          </p:cNvSpPr>
          <p:nvPr/>
        </p:nvSpPr>
        <p:spPr bwMode="auto">
          <a:xfrm>
            <a:off x="357188" y="1652588"/>
            <a:ext cx="4359275"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lvl1pPr marL="341313" indent="-34131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ts val="600"/>
              </a:spcBef>
              <a:buClr>
                <a:srgbClr val="EBAD14"/>
              </a:buClr>
              <a:buFont typeface="Wingdings" charset="0"/>
              <a:buChar char="§"/>
            </a:pPr>
            <a:r>
              <a:rPr lang="en-GB">
                <a:latin typeface="Calibri" charset="0"/>
              </a:rPr>
              <a:t>“Facebook for Scientists”</a:t>
            </a:r>
            <a:br>
              <a:rPr lang="en-GB">
                <a:latin typeface="Calibri" charset="0"/>
              </a:rPr>
            </a:br>
            <a:r>
              <a:rPr lang="en-GB">
                <a:latin typeface="Calibri" charset="0"/>
              </a:rPr>
              <a:t>...but different to Facebook!</a:t>
            </a:r>
          </a:p>
          <a:p>
            <a:pPr>
              <a:spcBef>
                <a:spcPts val="600"/>
              </a:spcBef>
              <a:buClr>
                <a:srgbClr val="EBAD14"/>
              </a:buClr>
              <a:buFont typeface="Wingdings" charset="0"/>
              <a:buChar char="§"/>
            </a:pPr>
            <a:r>
              <a:rPr lang="en-GB">
                <a:latin typeface="Calibri" charset="0"/>
              </a:rPr>
              <a:t>A repository of research methods</a:t>
            </a:r>
          </a:p>
          <a:p>
            <a:pPr>
              <a:spcBef>
                <a:spcPts val="600"/>
              </a:spcBef>
              <a:buClr>
                <a:srgbClr val="EBAD14"/>
              </a:buClr>
              <a:buFont typeface="Wingdings" charset="0"/>
              <a:buChar char="§"/>
            </a:pPr>
            <a:r>
              <a:rPr lang="en-GB">
                <a:latin typeface="Calibri" charset="0"/>
              </a:rPr>
              <a:t>A community social network of people and things</a:t>
            </a:r>
          </a:p>
          <a:p>
            <a:pPr>
              <a:spcBef>
                <a:spcPts val="600"/>
              </a:spcBef>
              <a:buClr>
                <a:srgbClr val="EBAD14"/>
              </a:buClr>
              <a:buFont typeface="Wingdings" charset="0"/>
              <a:buChar char="§"/>
            </a:pPr>
            <a:r>
              <a:rPr lang="en-GB">
                <a:latin typeface="Calibri" charset="0"/>
              </a:rPr>
              <a:t>A Social Virtual Research Environment</a:t>
            </a:r>
          </a:p>
        </p:txBody>
      </p:sp>
      <p:pic>
        <p:nvPicPr>
          <p:cNvPr id="28674" name="Picture 34"/>
          <p:cNvPicPr>
            <a:picLocks noChangeAspect="1" noChangeArrowheads="1"/>
          </p:cNvPicPr>
          <p:nvPr/>
        </p:nvPicPr>
        <p:blipFill>
          <a:blip r:embed="rId3">
            <a:extLst>
              <a:ext uri="{28A0092B-C50C-407E-A947-70E740481C1C}">
                <a14:useLocalDpi xmlns:a14="http://schemas.microsoft.com/office/drawing/2010/main" val="0"/>
              </a:ext>
            </a:extLst>
          </a:blip>
          <a:srcRect r="10411"/>
          <a:stretch>
            <a:fillRect/>
          </a:stretch>
        </p:blipFill>
        <p:spPr bwMode="auto">
          <a:xfrm>
            <a:off x="395536" y="357188"/>
            <a:ext cx="550068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txBox="1">
            <a:spLocks noChangeArrowheads="1"/>
          </p:cNvSpPr>
          <p:nvPr/>
        </p:nvSpPr>
        <p:spPr bwMode="auto">
          <a:xfrm>
            <a:off x="4714875" y="1641475"/>
            <a:ext cx="4429125"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lvl1pPr marL="341313" indent="-34131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ts val="400"/>
              </a:spcBef>
              <a:buClr>
                <a:srgbClr val="EBAD14"/>
              </a:buClr>
              <a:buFont typeface="Wingdings" charset="0"/>
              <a:buChar char="§"/>
            </a:pPr>
            <a:r>
              <a:rPr lang="en-GB">
                <a:latin typeface="Calibri" charset="0"/>
              </a:rPr>
              <a:t>A probe into researcher behaviour</a:t>
            </a:r>
          </a:p>
          <a:p>
            <a:pPr>
              <a:spcBef>
                <a:spcPts val="400"/>
              </a:spcBef>
              <a:buClr>
                <a:srgbClr val="EBAD14"/>
              </a:buClr>
              <a:buFont typeface="Wingdings" charset="0"/>
              <a:buChar char="§"/>
            </a:pPr>
            <a:r>
              <a:rPr lang="en-GB">
                <a:latin typeface="Calibri" charset="0"/>
              </a:rPr>
              <a:t>Open source (BSD) Ruby on Rails app </a:t>
            </a:r>
          </a:p>
          <a:p>
            <a:pPr>
              <a:spcBef>
                <a:spcPts val="400"/>
              </a:spcBef>
              <a:buClr>
                <a:srgbClr val="EBAD14"/>
              </a:buClr>
              <a:buFont typeface="Wingdings" charset="0"/>
              <a:buChar char="§"/>
            </a:pPr>
            <a:r>
              <a:rPr lang="en-GB">
                <a:latin typeface="Calibri" charset="0"/>
              </a:rPr>
              <a:t>REST and SPARQL interfaces, supports Linked Data</a:t>
            </a:r>
          </a:p>
          <a:p>
            <a:pPr>
              <a:spcBef>
                <a:spcPts val="400"/>
              </a:spcBef>
              <a:buClr>
                <a:srgbClr val="EBAD14"/>
              </a:buClr>
              <a:buFont typeface="Wingdings" charset="0"/>
              <a:buChar char="§"/>
            </a:pPr>
            <a:r>
              <a:rPr lang="en-GB">
                <a:latin typeface="Calibri" charset="0"/>
              </a:rPr>
              <a:t>Influenced BioCatalogue, MethodBox and SysMO-SEEK</a:t>
            </a:r>
          </a:p>
        </p:txBody>
      </p:sp>
      <p:sp>
        <p:nvSpPr>
          <p:cNvPr id="28676" name="Rectangle 3"/>
          <p:cNvSpPr txBox="1">
            <a:spLocks noChangeArrowheads="1"/>
          </p:cNvSpPr>
          <p:nvPr/>
        </p:nvSpPr>
        <p:spPr bwMode="auto">
          <a:xfrm>
            <a:off x="500063" y="5013325"/>
            <a:ext cx="82867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ts val="300"/>
              </a:spcBef>
              <a:buClr>
                <a:srgbClr val="EBAD14"/>
              </a:buClr>
            </a:pPr>
            <a:r>
              <a:rPr lang="en-GB" i="1" dirty="0">
                <a:latin typeface="Calibri" charset="0"/>
              </a:rPr>
              <a:t>myExperiment currently has </a:t>
            </a:r>
            <a:r>
              <a:rPr lang="en-GB" i="1" dirty="0" smtClean="0">
                <a:latin typeface="Calibri" charset="0"/>
              </a:rPr>
              <a:t>307 </a:t>
            </a:r>
            <a:r>
              <a:rPr lang="en-GB" i="1" dirty="0">
                <a:latin typeface="Calibri" charset="0"/>
              </a:rPr>
              <a:t>groups, 2442 workflows, 608 files and 236 packs </a:t>
            </a:r>
            <a:r>
              <a:rPr lang="en-GB" i="1" dirty="0" smtClean="0">
                <a:latin typeface="Calibri" charset="0"/>
              </a:rPr>
              <a:t>- see </a:t>
            </a:r>
            <a:r>
              <a:rPr lang="en-GB" i="1" dirty="0" err="1" smtClean="0">
                <a:latin typeface="Calibri" charset="0"/>
              </a:rPr>
              <a:t>wiki.myexperiment.org</a:t>
            </a:r>
            <a:endParaRPr lang="en-GB" i="1" dirty="0">
              <a:latin typeface="Calibri" charset="0"/>
            </a:endParaRPr>
          </a:p>
        </p:txBody>
      </p:sp>
      <p:pic>
        <p:nvPicPr>
          <p:cNvPr id="2867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175" y="6142038"/>
            <a:ext cx="7762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6165850"/>
            <a:ext cx="117316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5" descr="electronics_computer_science_bla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338" y="6124575"/>
            <a:ext cx="11969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8" y="6172200"/>
            <a:ext cx="10985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5463" y="6161088"/>
            <a:ext cx="917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45125" y="6142038"/>
            <a:ext cx="6397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2" descr="Microsoft Research Color Logo "/>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83525" y="6192838"/>
            <a:ext cx="11525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95b989e1-c8e6-4344-a3a2-d5281b837bee" descr="B45A1F8C-9CDA-4972-A60B-54871B65CA49@oer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7175" y="6140450"/>
            <a:ext cx="1230313"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workflow_4fever"/>
          <p:cNvPicPr>
            <a:picLocks noChangeAspect="1" noChangeArrowheads="1"/>
          </p:cNvPicPr>
          <p:nvPr/>
        </p:nvPicPr>
        <p:blipFill>
          <a:blip r:embed="rId12" cstate="print"/>
          <a:srcRect/>
          <a:stretch>
            <a:fillRect/>
          </a:stretch>
        </p:blipFill>
        <p:spPr bwMode="auto">
          <a:xfrm>
            <a:off x="6201032" y="303463"/>
            <a:ext cx="2691448" cy="1109313"/>
          </a:xfrm>
          <a:prstGeom prst="rect">
            <a:avLst/>
          </a:prstGeom>
          <a:ln>
            <a:noFill/>
          </a:ln>
          <a:effectLst>
            <a:softEdge rad="112500"/>
          </a:effectLst>
        </p:spPr>
      </p:pic>
    </p:spTree>
    <p:extLst>
      <p:ext uri="{BB962C8B-B14F-4D97-AF65-F5344CB8AC3E}">
        <p14:creationId xmlns:p14="http://schemas.microsoft.com/office/powerpoint/2010/main" val="22647912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15697</TotalTime>
  <Words>1817</Words>
  <Application>Microsoft Macintosh PowerPoint</Application>
  <PresentationFormat>On-screen Show (4:3)</PresentationFormat>
  <Paragraphs>203</Paragraphs>
  <Slides>21</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1_Office Theme</vt:lpstr>
      <vt:lpstr>Bitmap Image</vt:lpstr>
      <vt:lpstr>PowerPoint Presentation</vt:lpstr>
      <vt:lpstr>PowerPoint Presentation</vt:lpstr>
      <vt:lpstr>PowerPoint Presentation</vt:lpstr>
      <vt:lpstr>PowerPoint Presentation</vt:lpstr>
      <vt:lpstr>PowerPoint Presentation</vt:lpstr>
      <vt:lpstr>telescopes for the naked mind</vt:lpstr>
      <vt:lpstr>PowerPoint Presentation</vt:lpstr>
      <vt:lpstr>PowerPoint Presentation</vt:lpstr>
      <vt:lpstr>PowerPoint Presentation</vt:lpstr>
      <vt:lpstr>PowerPoint Presentation</vt:lpstr>
      <vt:lpstr>PowerPoint Presentation</vt:lpstr>
      <vt:lpstr>PowerPoint Presentation</vt:lpstr>
      <vt:lpstr>The R dimensions</vt:lpstr>
      <vt:lpstr>PowerPoint Presentation</vt:lpstr>
      <vt:lpstr>PowerPoint Presentation</vt:lpstr>
      <vt:lpstr>PowerPoint Presentation</vt:lpstr>
      <vt:lpstr>PowerPoint Presentation</vt:lpstr>
      <vt:lpstr>PowerPoint Presentation</vt:lpstr>
      <vt:lpstr>PowerPoint Presentation</vt:lpstr>
      <vt:lpstr>Discussion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Reconstructable Research</dc:title>
  <dc:subject/>
  <dc:creator>David De Roure</dc:creator>
  <cp:keywords/>
  <dc:description>Sound Software workshop, Queen Mary London, June 2012</dc:description>
  <cp:lastModifiedBy>David De Roure</cp:lastModifiedBy>
  <cp:revision>299</cp:revision>
  <dcterms:created xsi:type="dcterms:W3CDTF">2010-08-19T22:16:54Z</dcterms:created>
  <dcterms:modified xsi:type="dcterms:W3CDTF">2012-06-21T20:28:07Z</dcterms:modified>
  <cp:category/>
</cp:coreProperties>
</file>